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76" r:id="rId3"/>
    <p:sldId id="275" r:id="rId4"/>
    <p:sldId id="273" r:id="rId5"/>
    <p:sldId id="274" r:id="rId6"/>
    <p:sldId id="257" r:id="rId7"/>
    <p:sldId id="258" r:id="rId8"/>
    <p:sldId id="259" r:id="rId9"/>
    <p:sldId id="260" r:id="rId10"/>
    <p:sldId id="261" r:id="rId11"/>
    <p:sldId id="262" r:id="rId12"/>
    <p:sldId id="263" r:id="rId13"/>
    <p:sldId id="264" r:id="rId14"/>
    <p:sldId id="265" r:id="rId15"/>
    <p:sldId id="271" r:id="rId16"/>
    <p:sldId id="268" r:id="rId17"/>
    <p:sldId id="277" r:id="rId18"/>
    <p:sldId id="266" r:id="rId19"/>
    <p:sldId id="304" r:id="rId20"/>
    <p:sldId id="317" r:id="rId21"/>
    <p:sldId id="313" r:id="rId22"/>
    <p:sldId id="316" r:id="rId23"/>
    <p:sldId id="318" r:id="rId24"/>
    <p:sldId id="278" r:id="rId25"/>
    <p:sldId id="279" r:id="rId26"/>
    <p:sldId id="280" r:id="rId27"/>
    <p:sldId id="281" r:id="rId28"/>
    <p:sldId id="282" r:id="rId29"/>
    <p:sldId id="288" r:id="rId30"/>
    <p:sldId id="319" r:id="rId31"/>
    <p:sldId id="321" r:id="rId32"/>
    <p:sldId id="320" r:id="rId33"/>
    <p:sldId id="284" r:id="rId34"/>
    <p:sldId id="285" r:id="rId35"/>
    <p:sldId id="286" r:id="rId36"/>
    <p:sldId id="287" r:id="rId37"/>
  </p:sldIdLst>
  <p:sldSz cx="12192000" cy="6858000"/>
  <p:notesSz cx="7102475" cy="93884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8"/>
    <p:restoredTop sz="94700"/>
  </p:normalViewPr>
  <p:slideViewPr>
    <p:cSldViewPr snapToGrid="0">
      <p:cViewPr varScale="1">
        <p:scale>
          <a:sx n="112" d="100"/>
          <a:sy n="112" d="100"/>
        </p:scale>
        <p:origin x="22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41989-C851-A840-AF38-626D6B9FC673}" type="doc">
      <dgm:prSet loTypeId="urn:microsoft.com/office/officeart/2005/8/layout/hProcess9" loCatId="" qsTypeId="urn:microsoft.com/office/officeart/2005/8/quickstyle/simple1" qsCatId="simple" csTypeId="urn:microsoft.com/office/officeart/2005/8/colors/colorful1" csCatId="colorful" phldr="1"/>
      <dgm:spPr/>
    </dgm:pt>
    <dgm:pt modelId="{F775E272-F774-0844-B58E-4E622D1F8BAD}">
      <dgm:prSet phldrT="[Metin]" custT="1"/>
      <dgm:spPr/>
      <dgm:t>
        <a:bodyPr/>
        <a:lstStyle/>
        <a:p>
          <a:r>
            <a:rPr lang="tr-TR" sz="1000">
              <a:solidFill>
                <a:schemeClr val="tx1"/>
              </a:solidFill>
            </a:rPr>
            <a:t>Tarım Dönemi</a:t>
          </a:r>
        </a:p>
        <a:p>
          <a:r>
            <a:rPr lang="tr-TR" sz="1000">
              <a:solidFill>
                <a:schemeClr val="tx1"/>
              </a:solidFill>
            </a:rPr>
            <a:t>(Tek Hocalı Eğitim )</a:t>
          </a:r>
          <a:endParaRPr lang="tr-TR" sz="1000" dirty="0">
            <a:solidFill>
              <a:schemeClr val="tx1"/>
            </a:solidFill>
          </a:endParaRPr>
        </a:p>
      </dgm:t>
    </dgm:pt>
    <dgm:pt modelId="{BCD8424E-A73E-D242-AF60-194DA601777B}" type="parTrans" cxnId="{D28F4DC4-2E30-9545-984B-F2E6F544A6C0}">
      <dgm:prSet/>
      <dgm:spPr/>
      <dgm:t>
        <a:bodyPr/>
        <a:lstStyle/>
        <a:p>
          <a:endParaRPr lang="tr-TR"/>
        </a:p>
      </dgm:t>
    </dgm:pt>
    <dgm:pt modelId="{A5627B17-35DC-AB49-8B59-0776FCAA3172}" type="sibTrans" cxnId="{D28F4DC4-2E30-9545-984B-F2E6F544A6C0}">
      <dgm:prSet/>
      <dgm:spPr/>
      <dgm:t>
        <a:bodyPr/>
        <a:lstStyle/>
        <a:p>
          <a:endParaRPr lang="tr-TR"/>
        </a:p>
      </dgm:t>
    </dgm:pt>
    <dgm:pt modelId="{6A4B7A5A-2FE8-6746-9961-CEC9421B9A2F}">
      <dgm:prSet phldrT="[Metin]" custT="1"/>
      <dgm:spPr/>
      <dgm:t>
        <a:bodyPr/>
        <a:lstStyle/>
        <a:p>
          <a:r>
            <a:rPr lang="tr-TR" sz="1000" dirty="0">
              <a:solidFill>
                <a:schemeClr val="tx1"/>
              </a:solidFill>
            </a:rPr>
            <a:t>Sanayi 1</a:t>
          </a:r>
        </a:p>
        <a:p>
          <a:r>
            <a:rPr lang="tr-TR" sz="1000" dirty="0">
              <a:solidFill>
                <a:schemeClr val="tx1"/>
              </a:solidFill>
            </a:rPr>
            <a:t>Eğitim 1</a:t>
          </a:r>
        </a:p>
        <a:p>
          <a:r>
            <a:rPr lang="tr-TR" sz="1000" dirty="0">
              <a:solidFill>
                <a:schemeClr val="tx1"/>
              </a:solidFill>
            </a:rPr>
            <a:t>Toplum 1</a:t>
          </a:r>
        </a:p>
        <a:p>
          <a:endParaRPr lang="tr-TR" sz="1000" dirty="0">
            <a:solidFill>
              <a:schemeClr val="tx1"/>
            </a:solidFill>
          </a:endParaRPr>
        </a:p>
        <a:p>
          <a:r>
            <a:rPr lang="tr-TR" sz="1000" dirty="0">
              <a:solidFill>
                <a:schemeClr val="tx1"/>
              </a:solidFill>
            </a:rPr>
            <a:t>( Konu Odaklı Çok Hocalı  Eğitim )</a:t>
          </a:r>
        </a:p>
        <a:p>
          <a:endParaRPr lang="tr-TR" sz="1000" dirty="0">
            <a:solidFill>
              <a:schemeClr val="tx1"/>
            </a:solidFill>
          </a:endParaRPr>
        </a:p>
      </dgm:t>
    </dgm:pt>
    <dgm:pt modelId="{57989088-AB7E-0045-8361-98D32D6916F7}" type="parTrans" cxnId="{BFA418A9-3B5A-F54D-B8CE-88D92EA9357F}">
      <dgm:prSet/>
      <dgm:spPr/>
      <dgm:t>
        <a:bodyPr/>
        <a:lstStyle/>
        <a:p>
          <a:endParaRPr lang="tr-TR"/>
        </a:p>
      </dgm:t>
    </dgm:pt>
    <dgm:pt modelId="{33C3EE69-4366-6B4D-8326-C1C42090026A}" type="sibTrans" cxnId="{BFA418A9-3B5A-F54D-B8CE-88D92EA9357F}">
      <dgm:prSet/>
      <dgm:spPr/>
      <dgm:t>
        <a:bodyPr/>
        <a:lstStyle/>
        <a:p>
          <a:endParaRPr lang="tr-TR"/>
        </a:p>
      </dgm:t>
    </dgm:pt>
    <dgm:pt modelId="{B1A71EED-20A1-BF48-BB9E-694A4A536779}">
      <dgm:prSet phldrT="[Metin]" custT="1"/>
      <dgm:spPr/>
      <dgm:t>
        <a:bodyPr/>
        <a:lstStyle/>
        <a:p>
          <a:r>
            <a:rPr lang="tr-TR" sz="1000">
              <a:solidFill>
                <a:schemeClr val="tx1"/>
              </a:solidFill>
            </a:rPr>
            <a:t>Sanayi 2</a:t>
          </a:r>
        </a:p>
        <a:p>
          <a:r>
            <a:rPr lang="tr-TR" sz="1000">
              <a:solidFill>
                <a:schemeClr val="tx1"/>
              </a:solidFill>
            </a:rPr>
            <a:t>Eğitim 2</a:t>
          </a:r>
        </a:p>
        <a:p>
          <a:r>
            <a:rPr lang="tr-TR" sz="1000">
              <a:solidFill>
                <a:schemeClr val="tx1"/>
              </a:solidFill>
            </a:rPr>
            <a:t>Toplum 2</a:t>
          </a:r>
        </a:p>
        <a:p>
          <a:r>
            <a:rPr lang="tr-TR" sz="1000">
              <a:solidFill>
                <a:schemeClr val="tx1"/>
              </a:solidFill>
            </a:rPr>
            <a:t>( Konu ve Yaş Gurupları Odaklı Eğitim )</a:t>
          </a:r>
          <a:endParaRPr lang="tr-TR" sz="1000" dirty="0">
            <a:solidFill>
              <a:schemeClr val="tx1"/>
            </a:solidFill>
          </a:endParaRPr>
        </a:p>
      </dgm:t>
    </dgm:pt>
    <dgm:pt modelId="{3ABC70E7-ABFB-3D4B-B6E9-840F0F672935}" type="parTrans" cxnId="{4241F478-A762-B941-9078-0E361067FAA0}">
      <dgm:prSet/>
      <dgm:spPr/>
      <dgm:t>
        <a:bodyPr/>
        <a:lstStyle/>
        <a:p>
          <a:endParaRPr lang="tr-TR"/>
        </a:p>
      </dgm:t>
    </dgm:pt>
    <dgm:pt modelId="{24D6AC99-50B2-3F43-94AF-5B1EBE273774}" type="sibTrans" cxnId="{4241F478-A762-B941-9078-0E361067FAA0}">
      <dgm:prSet/>
      <dgm:spPr/>
      <dgm:t>
        <a:bodyPr/>
        <a:lstStyle/>
        <a:p>
          <a:endParaRPr lang="tr-TR"/>
        </a:p>
      </dgm:t>
    </dgm:pt>
    <dgm:pt modelId="{4513B5FE-3744-C449-B422-AAA0F98D7D62}">
      <dgm:prSet phldrT="[Metin]" custT="1"/>
      <dgm:spPr/>
      <dgm:t>
        <a:bodyPr/>
        <a:lstStyle/>
        <a:p>
          <a:r>
            <a:rPr lang="tr-TR" sz="1000">
              <a:solidFill>
                <a:schemeClr val="tx1"/>
              </a:solidFill>
            </a:rPr>
            <a:t>Sanayi 3</a:t>
          </a:r>
        </a:p>
        <a:p>
          <a:r>
            <a:rPr lang="tr-TR" sz="1000">
              <a:solidFill>
                <a:schemeClr val="tx1"/>
              </a:solidFill>
            </a:rPr>
            <a:t>Eğitim 3</a:t>
          </a:r>
        </a:p>
        <a:p>
          <a:r>
            <a:rPr lang="tr-TR" sz="1000">
              <a:solidFill>
                <a:schemeClr val="tx1"/>
              </a:solidFill>
            </a:rPr>
            <a:t>Toplum 3</a:t>
          </a:r>
        </a:p>
        <a:p>
          <a:r>
            <a:rPr lang="tr-TR" sz="1000">
              <a:solidFill>
                <a:schemeClr val="tx1"/>
              </a:solidFill>
            </a:rPr>
            <a:t>( Akademik Eğitim )</a:t>
          </a:r>
          <a:endParaRPr lang="tr-TR" sz="1000" dirty="0">
            <a:solidFill>
              <a:schemeClr val="tx1"/>
            </a:solidFill>
          </a:endParaRPr>
        </a:p>
      </dgm:t>
    </dgm:pt>
    <dgm:pt modelId="{261AA778-30B6-CF4C-84B3-347FE1F73122}" type="parTrans" cxnId="{2FDA4E83-7D35-C748-8778-1083BF9A2D1E}">
      <dgm:prSet/>
      <dgm:spPr/>
      <dgm:t>
        <a:bodyPr/>
        <a:lstStyle/>
        <a:p>
          <a:endParaRPr lang="tr-TR"/>
        </a:p>
      </dgm:t>
    </dgm:pt>
    <dgm:pt modelId="{27A18CAE-526A-094C-914E-866F664FEA4A}" type="sibTrans" cxnId="{2FDA4E83-7D35-C748-8778-1083BF9A2D1E}">
      <dgm:prSet/>
      <dgm:spPr/>
      <dgm:t>
        <a:bodyPr/>
        <a:lstStyle/>
        <a:p>
          <a:endParaRPr lang="tr-TR"/>
        </a:p>
      </dgm:t>
    </dgm:pt>
    <dgm:pt modelId="{A9A1AB00-B7F8-6B49-9EB5-BE7E6EE91746}">
      <dgm:prSet phldrT="[Metin]" custT="1"/>
      <dgm:spPr/>
      <dgm:t>
        <a:bodyPr/>
        <a:lstStyle/>
        <a:p>
          <a:r>
            <a:rPr lang="tr-TR" sz="1000">
              <a:solidFill>
                <a:schemeClr val="tx1"/>
              </a:solidFill>
            </a:rPr>
            <a:t>Sanayi 4</a:t>
          </a:r>
        </a:p>
        <a:p>
          <a:r>
            <a:rPr lang="tr-TR" sz="1000">
              <a:solidFill>
                <a:schemeClr val="tx1"/>
              </a:solidFill>
            </a:rPr>
            <a:t>Eğitim 4</a:t>
          </a:r>
        </a:p>
        <a:p>
          <a:r>
            <a:rPr lang="tr-TR" sz="1000">
              <a:solidFill>
                <a:schemeClr val="tx1"/>
              </a:solidFill>
            </a:rPr>
            <a:t>Toplum 4</a:t>
          </a:r>
        </a:p>
        <a:p>
          <a:r>
            <a:rPr lang="tr-TR" sz="1000">
              <a:solidFill>
                <a:schemeClr val="tx1"/>
              </a:solidFill>
            </a:rPr>
            <a:t> Dijital Teknolojiler</a:t>
          </a:r>
          <a:endParaRPr lang="tr-TR" sz="1000" dirty="0">
            <a:solidFill>
              <a:schemeClr val="tx1"/>
            </a:solidFill>
          </a:endParaRPr>
        </a:p>
      </dgm:t>
    </dgm:pt>
    <dgm:pt modelId="{E93F62C7-2FB5-A84B-A8F7-8F19CD52C425}" type="parTrans" cxnId="{779AE888-7967-E044-B9EE-A537E91B9FA3}">
      <dgm:prSet/>
      <dgm:spPr/>
      <dgm:t>
        <a:bodyPr/>
        <a:lstStyle/>
        <a:p>
          <a:endParaRPr lang="tr-TR"/>
        </a:p>
      </dgm:t>
    </dgm:pt>
    <dgm:pt modelId="{28CBF39D-03EA-D240-A8F5-1DA1FBC893CB}" type="sibTrans" cxnId="{779AE888-7967-E044-B9EE-A537E91B9FA3}">
      <dgm:prSet/>
      <dgm:spPr/>
      <dgm:t>
        <a:bodyPr/>
        <a:lstStyle/>
        <a:p>
          <a:endParaRPr lang="tr-TR"/>
        </a:p>
      </dgm:t>
    </dgm:pt>
    <dgm:pt modelId="{5EF0CA5A-6B62-CF45-BAAD-82E722C15A59}">
      <dgm:prSet phldrT="[Metin]" custT="1"/>
      <dgm:spPr/>
      <dgm:t>
        <a:bodyPr/>
        <a:lstStyle/>
        <a:p>
          <a:r>
            <a:rPr lang="tr-TR" sz="1000" dirty="0">
              <a:solidFill>
                <a:schemeClr val="tx1"/>
              </a:solidFill>
            </a:rPr>
            <a:t>Sanayi 5</a:t>
          </a:r>
        </a:p>
        <a:p>
          <a:r>
            <a:rPr lang="tr-TR" sz="1000" dirty="0">
              <a:solidFill>
                <a:schemeClr val="tx1"/>
              </a:solidFill>
            </a:rPr>
            <a:t>Eğitim 5</a:t>
          </a:r>
          <a:br>
            <a:rPr lang="tr-TR" sz="1000" dirty="0">
              <a:solidFill>
                <a:schemeClr val="tx1"/>
              </a:solidFill>
            </a:rPr>
          </a:br>
          <a:r>
            <a:rPr lang="tr-TR" sz="1000" dirty="0">
              <a:solidFill>
                <a:schemeClr val="tx1"/>
              </a:solidFill>
            </a:rPr>
            <a:t>Toplum 5</a:t>
          </a:r>
        </a:p>
        <a:p>
          <a:r>
            <a:rPr lang="tr-TR" sz="1000" dirty="0">
              <a:solidFill>
                <a:schemeClr val="tx1"/>
              </a:solidFill>
            </a:rPr>
            <a:t>Hümanistik </a:t>
          </a:r>
          <a:r>
            <a:rPr lang="tr-TR" sz="1000" dirty="0" err="1">
              <a:solidFill>
                <a:schemeClr val="tx1"/>
              </a:solidFill>
            </a:rPr>
            <a:t>Teknolojler</a:t>
          </a:r>
          <a:endParaRPr lang="tr-TR" sz="1000" dirty="0">
            <a:solidFill>
              <a:schemeClr val="tx1"/>
            </a:solidFill>
          </a:endParaRPr>
        </a:p>
      </dgm:t>
    </dgm:pt>
    <dgm:pt modelId="{D379CDFF-2E99-AF43-910D-7C01B7EEBEC8}" type="parTrans" cxnId="{BC12303E-44B8-324C-847E-77613036E0C8}">
      <dgm:prSet/>
      <dgm:spPr/>
      <dgm:t>
        <a:bodyPr/>
        <a:lstStyle/>
        <a:p>
          <a:endParaRPr lang="tr-TR"/>
        </a:p>
      </dgm:t>
    </dgm:pt>
    <dgm:pt modelId="{483908F2-EA31-7940-9D52-AD4EAAAABAA0}" type="sibTrans" cxnId="{BC12303E-44B8-324C-847E-77613036E0C8}">
      <dgm:prSet/>
      <dgm:spPr/>
      <dgm:t>
        <a:bodyPr/>
        <a:lstStyle/>
        <a:p>
          <a:endParaRPr lang="tr-TR"/>
        </a:p>
      </dgm:t>
    </dgm:pt>
    <dgm:pt modelId="{2341D757-E4B0-1D43-95A5-241F1A3964FF}" type="pres">
      <dgm:prSet presAssocID="{BEA41989-C851-A840-AF38-626D6B9FC673}" presName="CompostProcess" presStyleCnt="0">
        <dgm:presLayoutVars>
          <dgm:dir/>
          <dgm:resizeHandles val="exact"/>
        </dgm:presLayoutVars>
      </dgm:prSet>
      <dgm:spPr/>
    </dgm:pt>
    <dgm:pt modelId="{531F1586-2F86-F94D-BA18-5FF627E0E700}" type="pres">
      <dgm:prSet presAssocID="{BEA41989-C851-A840-AF38-626D6B9FC673}" presName="arrow" presStyleLbl="bgShp" presStyleIdx="0" presStyleCnt="1"/>
      <dgm:spPr/>
    </dgm:pt>
    <dgm:pt modelId="{881C4C63-711B-8A4D-A6B6-8E1A34270EDA}" type="pres">
      <dgm:prSet presAssocID="{BEA41989-C851-A840-AF38-626D6B9FC673}" presName="linearProcess" presStyleCnt="0"/>
      <dgm:spPr/>
    </dgm:pt>
    <dgm:pt modelId="{85A55103-95F6-8F46-98F4-ACFC49C04605}" type="pres">
      <dgm:prSet presAssocID="{F775E272-F774-0844-B58E-4E622D1F8BAD}" presName="textNode" presStyleLbl="node1" presStyleIdx="0" presStyleCnt="6">
        <dgm:presLayoutVars>
          <dgm:bulletEnabled val="1"/>
        </dgm:presLayoutVars>
      </dgm:prSet>
      <dgm:spPr/>
    </dgm:pt>
    <dgm:pt modelId="{3ADF043A-BF4C-9A4E-BFF2-E8710B9DC031}" type="pres">
      <dgm:prSet presAssocID="{A5627B17-35DC-AB49-8B59-0776FCAA3172}" presName="sibTrans" presStyleCnt="0"/>
      <dgm:spPr/>
    </dgm:pt>
    <dgm:pt modelId="{DA7493E5-B8A8-6848-AED2-1B7CB7D74552}" type="pres">
      <dgm:prSet presAssocID="{6A4B7A5A-2FE8-6746-9961-CEC9421B9A2F}" presName="textNode" presStyleLbl="node1" presStyleIdx="1" presStyleCnt="6">
        <dgm:presLayoutVars>
          <dgm:bulletEnabled val="1"/>
        </dgm:presLayoutVars>
      </dgm:prSet>
      <dgm:spPr/>
    </dgm:pt>
    <dgm:pt modelId="{41201375-9C89-AA45-A847-E2A234BC728D}" type="pres">
      <dgm:prSet presAssocID="{33C3EE69-4366-6B4D-8326-C1C42090026A}" presName="sibTrans" presStyleCnt="0"/>
      <dgm:spPr/>
    </dgm:pt>
    <dgm:pt modelId="{44E59B3B-2D65-BD43-99F5-48F16A42377C}" type="pres">
      <dgm:prSet presAssocID="{B1A71EED-20A1-BF48-BB9E-694A4A536779}" presName="textNode" presStyleLbl="node1" presStyleIdx="2" presStyleCnt="6">
        <dgm:presLayoutVars>
          <dgm:bulletEnabled val="1"/>
        </dgm:presLayoutVars>
      </dgm:prSet>
      <dgm:spPr/>
    </dgm:pt>
    <dgm:pt modelId="{B631E8D9-DE7F-2E4F-884C-16A12E9DF2E6}" type="pres">
      <dgm:prSet presAssocID="{24D6AC99-50B2-3F43-94AF-5B1EBE273774}" presName="sibTrans" presStyleCnt="0"/>
      <dgm:spPr/>
    </dgm:pt>
    <dgm:pt modelId="{0CC40EFF-6DB8-6B48-8B1D-7FA8DCCC4C31}" type="pres">
      <dgm:prSet presAssocID="{4513B5FE-3744-C449-B422-AAA0F98D7D62}" presName="textNode" presStyleLbl="node1" presStyleIdx="3" presStyleCnt="6">
        <dgm:presLayoutVars>
          <dgm:bulletEnabled val="1"/>
        </dgm:presLayoutVars>
      </dgm:prSet>
      <dgm:spPr/>
    </dgm:pt>
    <dgm:pt modelId="{D268B090-DF90-444B-AA22-819C4649D186}" type="pres">
      <dgm:prSet presAssocID="{27A18CAE-526A-094C-914E-866F664FEA4A}" presName="sibTrans" presStyleCnt="0"/>
      <dgm:spPr/>
    </dgm:pt>
    <dgm:pt modelId="{67887DBD-CE3C-0A47-B3C8-7026BD091F9F}" type="pres">
      <dgm:prSet presAssocID="{A9A1AB00-B7F8-6B49-9EB5-BE7E6EE91746}" presName="textNode" presStyleLbl="node1" presStyleIdx="4" presStyleCnt="6">
        <dgm:presLayoutVars>
          <dgm:bulletEnabled val="1"/>
        </dgm:presLayoutVars>
      </dgm:prSet>
      <dgm:spPr/>
    </dgm:pt>
    <dgm:pt modelId="{1AA0202A-CBD3-3A4A-B49F-FA41842FBFE0}" type="pres">
      <dgm:prSet presAssocID="{28CBF39D-03EA-D240-A8F5-1DA1FBC893CB}" presName="sibTrans" presStyleCnt="0"/>
      <dgm:spPr/>
    </dgm:pt>
    <dgm:pt modelId="{36CA4B7C-178D-434C-B92E-F5FB877BDEF6}" type="pres">
      <dgm:prSet presAssocID="{5EF0CA5A-6B62-CF45-BAAD-82E722C15A59}" presName="textNode" presStyleLbl="node1" presStyleIdx="5" presStyleCnt="6">
        <dgm:presLayoutVars>
          <dgm:bulletEnabled val="1"/>
        </dgm:presLayoutVars>
      </dgm:prSet>
      <dgm:spPr/>
    </dgm:pt>
  </dgm:ptLst>
  <dgm:cxnLst>
    <dgm:cxn modelId="{23E91307-895B-AE45-BCA0-81AA5CAEEA7F}" type="presOf" srcId="{F775E272-F774-0844-B58E-4E622D1F8BAD}" destId="{85A55103-95F6-8F46-98F4-ACFC49C04605}" srcOrd="0" destOrd="0" presId="urn:microsoft.com/office/officeart/2005/8/layout/hProcess9"/>
    <dgm:cxn modelId="{BC12303E-44B8-324C-847E-77613036E0C8}" srcId="{BEA41989-C851-A840-AF38-626D6B9FC673}" destId="{5EF0CA5A-6B62-CF45-BAAD-82E722C15A59}" srcOrd="5" destOrd="0" parTransId="{D379CDFF-2E99-AF43-910D-7C01B7EEBEC8}" sibTransId="{483908F2-EA31-7940-9D52-AD4EAAAABAA0}"/>
    <dgm:cxn modelId="{D3AABC50-7F0F-6C42-903A-EA452B169799}" type="presOf" srcId="{4513B5FE-3744-C449-B422-AAA0F98D7D62}" destId="{0CC40EFF-6DB8-6B48-8B1D-7FA8DCCC4C31}" srcOrd="0" destOrd="0" presId="urn:microsoft.com/office/officeart/2005/8/layout/hProcess9"/>
    <dgm:cxn modelId="{4241F478-A762-B941-9078-0E361067FAA0}" srcId="{BEA41989-C851-A840-AF38-626D6B9FC673}" destId="{B1A71EED-20A1-BF48-BB9E-694A4A536779}" srcOrd="2" destOrd="0" parTransId="{3ABC70E7-ABFB-3D4B-B6E9-840F0F672935}" sibTransId="{24D6AC99-50B2-3F43-94AF-5B1EBE273774}"/>
    <dgm:cxn modelId="{2FDA4E83-7D35-C748-8778-1083BF9A2D1E}" srcId="{BEA41989-C851-A840-AF38-626D6B9FC673}" destId="{4513B5FE-3744-C449-B422-AAA0F98D7D62}" srcOrd="3" destOrd="0" parTransId="{261AA778-30B6-CF4C-84B3-347FE1F73122}" sibTransId="{27A18CAE-526A-094C-914E-866F664FEA4A}"/>
    <dgm:cxn modelId="{779AE888-7967-E044-B9EE-A537E91B9FA3}" srcId="{BEA41989-C851-A840-AF38-626D6B9FC673}" destId="{A9A1AB00-B7F8-6B49-9EB5-BE7E6EE91746}" srcOrd="4" destOrd="0" parTransId="{E93F62C7-2FB5-A84B-A8F7-8F19CD52C425}" sibTransId="{28CBF39D-03EA-D240-A8F5-1DA1FBC893CB}"/>
    <dgm:cxn modelId="{2587D59F-B637-1145-AC12-222C7D08ED05}" type="presOf" srcId="{6A4B7A5A-2FE8-6746-9961-CEC9421B9A2F}" destId="{DA7493E5-B8A8-6848-AED2-1B7CB7D74552}" srcOrd="0" destOrd="0" presId="urn:microsoft.com/office/officeart/2005/8/layout/hProcess9"/>
    <dgm:cxn modelId="{BFA418A9-3B5A-F54D-B8CE-88D92EA9357F}" srcId="{BEA41989-C851-A840-AF38-626D6B9FC673}" destId="{6A4B7A5A-2FE8-6746-9961-CEC9421B9A2F}" srcOrd="1" destOrd="0" parTransId="{57989088-AB7E-0045-8361-98D32D6916F7}" sibTransId="{33C3EE69-4366-6B4D-8326-C1C42090026A}"/>
    <dgm:cxn modelId="{D28F4DC4-2E30-9545-984B-F2E6F544A6C0}" srcId="{BEA41989-C851-A840-AF38-626D6B9FC673}" destId="{F775E272-F774-0844-B58E-4E622D1F8BAD}" srcOrd="0" destOrd="0" parTransId="{BCD8424E-A73E-D242-AF60-194DA601777B}" sibTransId="{A5627B17-35DC-AB49-8B59-0776FCAA3172}"/>
    <dgm:cxn modelId="{EED285C6-00D9-B34E-80D7-C741892D14DF}" type="presOf" srcId="{5EF0CA5A-6B62-CF45-BAAD-82E722C15A59}" destId="{36CA4B7C-178D-434C-B92E-F5FB877BDEF6}" srcOrd="0" destOrd="0" presId="urn:microsoft.com/office/officeart/2005/8/layout/hProcess9"/>
    <dgm:cxn modelId="{7310BFCD-66E2-214C-A729-E92BEC376E21}" type="presOf" srcId="{BEA41989-C851-A840-AF38-626D6B9FC673}" destId="{2341D757-E4B0-1D43-95A5-241F1A3964FF}" srcOrd="0" destOrd="0" presId="urn:microsoft.com/office/officeart/2005/8/layout/hProcess9"/>
    <dgm:cxn modelId="{B911A6DC-A082-9347-ABDE-E82282A619D2}" type="presOf" srcId="{B1A71EED-20A1-BF48-BB9E-694A4A536779}" destId="{44E59B3B-2D65-BD43-99F5-48F16A42377C}" srcOrd="0" destOrd="0" presId="urn:microsoft.com/office/officeart/2005/8/layout/hProcess9"/>
    <dgm:cxn modelId="{836818FB-D62B-E64B-B3CC-520A40194DD4}" type="presOf" srcId="{A9A1AB00-B7F8-6B49-9EB5-BE7E6EE91746}" destId="{67887DBD-CE3C-0A47-B3C8-7026BD091F9F}" srcOrd="0" destOrd="0" presId="urn:microsoft.com/office/officeart/2005/8/layout/hProcess9"/>
    <dgm:cxn modelId="{7C96E9B7-C66F-1145-9B82-6F5F7645E7D6}" type="presParOf" srcId="{2341D757-E4B0-1D43-95A5-241F1A3964FF}" destId="{531F1586-2F86-F94D-BA18-5FF627E0E700}" srcOrd="0" destOrd="0" presId="urn:microsoft.com/office/officeart/2005/8/layout/hProcess9"/>
    <dgm:cxn modelId="{E03C1AA7-2487-7E40-90D0-48AFD65744FF}" type="presParOf" srcId="{2341D757-E4B0-1D43-95A5-241F1A3964FF}" destId="{881C4C63-711B-8A4D-A6B6-8E1A34270EDA}" srcOrd="1" destOrd="0" presId="urn:microsoft.com/office/officeart/2005/8/layout/hProcess9"/>
    <dgm:cxn modelId="{63B8E525-7642-A345-80B9-15C2253220C2}" type="presParOf" srcId="{881C4C63-711B-8A4D-A6B6-8E1A34270EDA}" destId="{85A55103-95F6-8F46-98F4-ACFC49C04605}" srcOrd="0" destOrd="0" presId="urn:microsoft.com/office/officeart/2005/8/layout/hProcess9"/>
    <dgm:cxn modelId="{51AA5B06-949D-5E40-A979-8338A2DE9966}" type="presParOf" srcId="{881C4C63-711B-8A4D-A6B6-8E1A34270EDA}" destId="{3ADF043A-BF4C-9A4E-BFF2-E8710B9DC031}" srcOrd="1" destOrd="0" presId="urn:microsoft.com/office/officeart/2005/8/layout/hProcess9"/>
    <dgm:cxn modelId="{E6C2A454-FA52-EC42-83F0-98C2B50DC556}" type="presParOf" srcId="{881C4C63-711B-8A4D-A6B6-8E1A34270EDA}" destId="{DA7493E5-B8A8-6848-AED2-1B7CB7D74552}" srcOrd="2" destOrd="0" presId="urn:microsoft.com/office/officeart/2005/8/layout/hProcess9"/>
    <dgm:cxn modelId="{657EA45C-EDAD-BE4F-A78D-2BC526D47653}" type="presParOf" srcId="{881C4C63-711B-8A4D-A6B6-8E1A34270EDA}" destId="{41201375-9C89-AA45-A847-E2A234BC728D}" srcOrd="3" destOrd="0" presId="urn:microsoft.com/office/officeart/2005/8/layout/hProcess9"/>
    <dgm:cxn modelId="{0132040F-64B6-A74C-8239-14D9559F839E}" type="presParOf" srcId="{881C4C63-711B-8A4D-A6B6-8E1A34270EDA}" destId="{44E59B3B-2D65-BD43-99F5-48F16A42377C}" srcOrd="4" destOrd="0" presId="urn:microsoft.com/office/officeart/2005/8/layout/hProcess9"/>
    <dgm:cxn modelId="{856403D4-BD77-8A44-BE57-6D20004DEAB0}" type="presParOf" srcId="{881C4C63-711B-8A4D-A6B6-8E1A34270EDA}" destId="{B631E8D9-DE7F-2E4F-884C-16A12E9DF2E6}" srcOrd="5" destOrd="0" presId="urn:microsoft.com/office/officeart/2005/8/layout/hProcess9"/>
    <dgm:cxn modelId="{3F81268F-C8DC-6D4C-9CB4-52D9511DFBE4}" type="presParOf" srcId="{881C4C63-711B-8A4D-A6B6-8E1A34270EDA}" destId="{0CC40EFF-6DB8-6B48-8B1D-7FA8DCCC4C31}" srcOrd="6" destOrd="0" presId="urn:microsoft.com/office/officeart/2005/8/layout/hProcess9"/>
    <dgm:cxn modelId="{8950E39B-D4A1-C64E-97E7-0C5F3404213F}" type="presParOf" srcId="{881C4C63-711B-8A4D-A6B6-8E1A34270EDA}" destId="{D268B090-DF90-444B-AA22-819C4649D186}" srcOrd="7" destOrd="0" presId="urn:microsoft.com/office/officeart/2005/8/layout/hProcess9"/>
    <dgm:cxn modelId="{7F126164-F904-D64D-881A-5AEEF148488E}" type="presParOf" srcId="{881C4C63-711B-8A4D-A6B6-8E1A34270EDA}" destId="{67887DBD-CE3C-0A47-B3C8-7026BD091F9F}" srcOrd="8" destOrd="0" presId="urn:microsoft.com/office/officeart/2005/8/layout/hProcess9"/>
    <dgm:cxn modelId="{F7EAA12A-0A34-0945-AA72-FBB339D071ED}" type="presParOf" srcId="{881C4C63-711B-8A4D-A6B6-8E1A34270EDA}" destId="{1AA0202A-CBD3-3A4A-B49F-FA41842FBFE0}" srcOrd="9" destOrd="0" presId="urn:microsoft.com/office/officeart/2005/8/layout/hProcess9"/>
    <dgm:cxn modelId="{9F1662A8-F761-F741-B84A-56DBA2F35150}" type="presParOf" srcId="{881C4C63-711B-8A4D-A6B6-8E1A34270EDA}" destId="{36CA4B7C-178D-434C-B92E-F5FB877BDEF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AC33E-509F-F145-A885-C22AD60068D5}" type="doc">
      <dgm:prSet loTypeId="urn:microsoft.com/office/officeart/2005/8/layout/pyramid4" loCatId="" qsTypeId="urn:microsoft.com/office/officeart/2005/8/quickstyle/simple2" qsCatId="simple" csTypeId="urn:microsoft.com/office/officeart/2005/8/colors/colorful3" csCatId="colorful" phldr="1"/>
      <dgm:spPr/>
      <dgm:t>
        <a:bodyPr/>
        <a:lstStyle/>
        <a:p>
          <a:endParaRPr lang="tr-TR"/>
        </a:p>
      </dgm:t>
    </dgm:pt>
    <dgm:pt modelId="{DCD4DBC4-A366-3440-AB07-13279FCF8F86}">
      <dgm:prSet phldrT="[Metin]"/>
      <dgm:spPr/>
      <dgm:t>
        <a:bodyPr/>
        <a:lstStyle/>
        <a:p>
          <a:r>
            <a:rPr lang="tr-TR" dirty="0"/>
            <a:t>Yönetim</a:t>
          </a:r>
        </a:p>
      </dgm:t>
    </dgm:pt>
    <dgm:pt modelId="{79F9D4D5-7835-1B46-B4B3-1DB1AE340B56}" type="parTrans" cxnId="{98017EF2-7BFA-C04B-BC20-B657F0B3DF7D}">
      <dgm:prSet/>
      <dgm:spPr/>
      <dgm:t>
        <a:bodyPr/>
        <a:lstStyle/>
        <a:p>
          <a:endParaRPr lang="tr-TR"/>
        </a:p>
      </dgm:t>
    </dgm:pt>
    <dgm:pt modelId="{F31C15A7-9E84-AE44-A317-1D380CF2D778}" type="sibTrans" cxnId="{98017EF2-7BFA-C04B-BC20-B657F0B3DF7D}">
      <dgm:prSet/>
      <dgm:spPr/>
      <dgm:t>
        <a:bodyPr/>
        <a:lstStyle/>
        <a:p>
          <a:endParaRPr lang="tr-TR"/>
        </a:p>
      </dgm:t>
    </dgm:pt>
    <dgm:pt modelId="{D4D3C666-CE1F-FE4C-BE6F-E25F18FA58FB}">
      <dgm:prSet phldrT="[Metin]"/>
      <dgm:spPr/>
      <dgm:t>
        <a:bodyPr/>
        <a:lstStyle/>
        <a:p>
          <a:r>
            <a:rPr lang="tr-TR" dirty="0" err="1"/>
            <a:t>Ar&amp;Ge</a:t>
          </a:r>
          <a:endParaRPr lang="tr-TR" dirty="0"/>
        </a:p>
      </dgm:t>
    </dgm:pt>
    <dgm:pt modelId="{5ECE4EFE-70F9-EB49-B8A6-DF06AB9A0D08}" type="parTrans" cxnId="{E1FFC2A8-FBFD-1848-87DC-FEFCE4A7B553}">
      <dgm:prSet/>
      <dgm:spPr/>
      <dgm:t>
        <a:bodyPr/>
        <a:lstStyle/>
        <a:p>
          <a:endParaRPr lang="tr-TR"/>
        </a:p>
      </dgm:t>
    </dgm:pt>
    <dgm:pt modelId="{C62AB9E9-DADF-5A4A-9667-1714521C0512}" type="sibTrans" cxnId="{E1FFC2A8-FBFD-1848-87DC-FEFCE4A7B553}">
      <dgm:prSet/>
      <dgm:spPr/>
      <dgm:t>
        <a:bodyPr/>
        <a:lstStyle/>
        <a:p>
          <a:endParaRPr lang="tr-TR"/>
        </a:p>
      </dgm:t>
    </dgm:pt>
    <dgm:pt modelId="{02186C87-AFB2-4546-AB31-ECB8134C0877}">
      <dgm:prSet phldrT="[Metin]"/>
      <dgm:spPr/>
      <dgm:t>
        <a:bodyPr/>
        <a:lstStyle/>
        <a:p>
          <a:r>
            <a:rPr lang="tr-TR" dirty="0"/>
            <a:t>Öğretim</a:t>
          </a:r>
        </a:p>
      </dgm:t>
    </dgm:pt>
    <dgm:pt modelId="{7B51E4E2-D0F2-FF43-97BF-4021C1437A40}" type="parTrans" cxnId="{862F01AB-0375-9047-877D-BFECD1955398}">
      <dgm:prSet/>
      <dgm:spPr/>
      <dgm:t>
        <a:bodyPr/>
        <a:lstStyle/>
        <a:p>
          <a:endParaRPr lang="tr-TR"/>
        </a:p>
      </dgm:t>
    </dgm:pt>
    <dgm:pt modelId="{209A6A69-8F41-224A-BECC-F5F055ECF063}" type="sibTrans" cxnId="{862F01AB-0375-9047-877D-BFECD1955398}">
      <dgm:prSet/>
      <dgm:spPr/>
      <dgm:t>
        <a:bodyPr/>
        <a:lstStyle/>
        <a:p>
          <a:endParaRPr lang="tr-TR"/>
        </a:p>
      </dgm:t>
    </dgm:pt>
    <dgm:pt modelId="{DE35484C-B281-1444-8A64-7E9906E55208}">
      <dgm:prSet phldrT="[Metin]"/>
      <dgm:spPr/>
      <dgm:t>
        <a:bodyPr/>
        <a:lstStyle/>
        <a:p>
          <a:r>
            <a:rPr lang="tr-TR" dirty="0"/>
            <a:t>Yenilikçilik</a:t>
          </a:r>
        </a:p>
      </dgm:t>
    </dgm:pt>
    <dgm:pt modelId="{F490F5B5-42A3-6343-A708-D2E66B4F55E4}" type="parTrans" cxnId="{3F5DEFB9-D433-5F47-9D30-154200B376DB}">
      <dgm:prSet/>
      <dgm:spPr/>
      <dgm:t>
        <a:bodyPr/>
        <a:lstStyle/>
        <a:p>
          <a:endParaRPr lang="tr-TR"/>
        </a:p>
      </dgm:t>
    </dgm:pt>
    <dgm:pt modelId="{9280A735-E703-B348-8383-2E4DF6FD6781}" type="sibTrans" cxnId="{3F5DEFB9-D433-5F47-9D30-154200B376DB}">
      <dgm:prSet/>
      <dgm:spPr/>
      <dgm:t>
        <a:bodyPr/>
        <a:lstStyle/>
        <a:p>
          <a:endParaRPr lang="tr-TR"/>
        </a:p>
      </dgm:t>
    </dgm:pt>
    <dgm:pt modelId="{97C91DAE-F319-234E-BB30-65BBE694E744}">
      <dgm:prSet phldrT="[Metin]"/>
      <dgm:spPr/>
      <dgm:t>
        <a:bodyPr/>
        <a:lstStyle/>
        <a:p>
          <a:r>
            <a:rPr lang="tr-TR" dirty="0"/>
            <a:t>Girişimcilik</a:t>
          </a:r>
        </a:p>
      </dgm:t>
    </dgm:pt>
    <dgm:pt modelId="{A348C494-652E-B34F-963C-CD1A72464368}" type="parTrans" cxnId="{EC4D3FE0-B97A-914D-9467-4D73A8CCE5AA}">
      <dgm:prSet/>
      <dgm:spPr/>
      <dgm:t>
        <a:bodyPr/>
        <a:lstStyle/>
        <a:p>
          <a:endParaRPr lang="tr-TR"/>
        </a:p>
      </dgm:t>
    </dgm:pt>
    <dgm:pt modelId="{392D541B-FC25-1647-A2CD-DD9617EC4CC8}" type="sibTrans" cxnId="{EC4D3FE0-B97A-914D-9467-4D73A8CCE5AA}">
      <dgm:prSet/>
      <dgm:spPr/>
      <dgm:t>
        <a:bodyPr/>
        <a:lstStyle/>
        <a:p>
          <a:endParaRPr lang="tr-TR"/>
        </a:p>
      </dgm:t>
    </dgm:pt>
    <dgm:pt modelId="{EBB31E67-EA37-204E-AD42-B47BB1C20C8C}">
      <dgm:prSet phldrT="[Metin]"/>
      <dgm:spPr/>
      <dgm:t>
        <a:bodyPr/>
        <a:lstStyle/>
        <a:p>
          <a:r>
            <a:rPr lang="tr-TR" dirty="0"/>
            <a:t>İş Gücü Geliştirme</a:t>
          </a:r>
        </a:p>
      </dgm:t>
    </dgm:pt>
    <dgm:pt modelId="{D4B30D8B-62D0-6B49-BFB5-41300F6B04A0}" type="parTrans" cxnId="{BB82A710-B964-CB4A-83CE-DD3D4727BD4F}">
      <dgm:prSet/>
      <dgm:spPr/>
      <dgm:t>
        <a:bodyPr/>
        <a:lstStyle/>
        <a:p>
          <a:endParaRPr lang="tr-TR"/>
        </a:p>
      </dgm:t>
    </dgm:pt>
    <dgm:pt modelId="{9F05CF66-174B-9741-8ED7-9BE603E91685}" type="sibTrans" cxnId="{BB82A710-B964-CB4A-83CE-DD3D4727BD4F}">
      <dgm:prSet/>
      <dgm:spPr/>
      <dgm:t>
        <a:bodyPr/>
        <a:lstStyle/>
        <a:p>
          <a:endParaRPr lang="tr-TR"/>
        </a:p>
      </dgm:t>
    </dgm:pt>
    <dgm:pt modelId="{43F68E1C-CB26-EE48-A021-67BFC30C0E49}">
      <dgm:prSet phldrT="[Metin]"/>
      <dgm:spPr/>
      <dgm:t>
        <a:bodyPr/>
        <a:lstStyle/>
        <a:p>
          <a:r>
            <a:rPr lang="tr-TR" dirty="0" err="1"/>
            <a:t>Sosyo</a:t>
          </a:r>
          <a:r>
            <a:rPr lang="tr-TR" dirty="0"/>
            <a:t> Kültürel Etkileşim</a:t>
          </a:r>
        </a:p>
      </dgm:t>
    </dgm:pt>
    <dgm:pt modelId="{57FE0207-B569-204E-A42F-A4AFD614D61A}" type="parTrans" cxnId="{477ECC7A-7484-AA4C-A9DE-9D2D2BC5356B}">
      <dgm:prSet/>
      <dgm:spPr/>
      <dgm:t>
        <a:bodyPr/>
        <a:lstStyle/>
        <a:p>
          <a:endParaRPr lang="tr-TR"/>
        </a:p>
      </dgm:t>
    </dgm:pt>
    <dgm:pt modelId="{6EDF929C-4005-2D49-95E8-C4A2775862F8}" type="sibTrans" cxnId="{477ECC7A-7484-AA4C-A9DE-9D2D2BC5356B}">
      <dgm:prSet/>
      <dgm:spPr/>
      <dgm:t>
        <a:bodyPr/>
        <a:lstStyle/>
        <a:p>
          <a:endParaRPr lang="tr-TR"/>
        </a:p>
      </dgm:t>
    </dgm:pt>
    <dgm:pt modelId="{DDFF78E5-BB43-1249-A90B-899A1B7528BB}">
      <dgm:prSet phldrT="[Metin]"/>
      <dgm:spPr/>
      <dgm:t>
        <a:bodyPr/>
        <a:lstStyle/>
        <a:p>
          <a:r>
            <a:rPr lang="tr-TR" dirty="0"/>
            <a:t>Ticarileştirme</a:t>
          </a:r>
        </a:p>
      </dgm:t>
    </dgm:pt>
    <dgm:pt modelId="{5A81D7CC-B441-F443-93DF-0EC1C6401B05}" type="parTrans" cxnId="{6E153D8A-E378-7A47-9E14-D8CA1CC903DC}">
      <dgm:prSet/>
      <dgm:spPr/>
      <dgm:t>
        <a:bodyPr/>
        <a:lstStyle/>
        <a:p>
          <a:endParaRPr lang="tr-TR"/>
        </a:p>
      </dgm:t>
    </dgm:pt>
    <dgm:pt modelId="{2DD2E741-96C6-3D4B-B8B5-612407265377}" type="sibTrans" cxnId="{6E153D8A-E378-7A47-9E14-D8CA1CC903DC}">
      <dgm:prSet/>
      <dgm:spPr/>
      <dgm:t>
        <a:bodyPr/>
        <a:lstStyle/>
        <a:p>
          <a:endParaRPr lang="tr-TR"/>
        </a:p>
      </dgm:t>
    </dgm:pt>
    <dgm:pt modelId="{D5D80C09-4F05-1F49-AAF7-CD1E13561E8C}">
      <dgm:prSet phldrT="[Metin]"/>
      <dgm:spPr/>
      <dgm:t>
        <a:bodyPr/>
        <a:lstStyle/>
        <a:p>
          <a:r>
            <a:rPr lang="tr-TR" dirty="0"/>
            <a:t>Bilgi Üretme</a:t>
          </a:r>
        </a:p>
      </dgm:t>
    </dgm:pt>
    <dgm:pt modelId="{425A9658-4245-7841-BB46-4830C700722C}" type="parTrans" cxnId="{F6C7AB4C-5A81-3745-AC50-96470BEB2100}">
      <dgm:prSet/>
      <dgm:spPr/>
      <dgm:t>
        <a:bodyPr/>
        <a:lstStyle/>
        <a:p>
          <a:endParaRPr lang="tr-TR"/>
        </a:p>
      </dgm:t>
    </dgm:pt>
    <dgm:pt modelId="{E41DEBF8-F0FE-B443-A8DC-9632901030EC}" type="sibTrans" cxnId="{F6C7AB4C-5A81-3745-AC50-96470BEB2100}">
      <dgm:prSet/>
      <dgm:spPr/>
      <dgm:t>
        <a:bodyPr/>
        <a:lstStyle/>
        <a:p>
          <a:endParaRPr lang="tr-TR"/>
        </a:p>
      </dgm:t>
    </dgm:pt>
    <dgm:pt modelId="{9EF79A3E-1F4A-8D4C-BAEA-41C98AB96D40}" type="pres">
      <dgm:prSet presAssocID="{BD0AC33E-509F-F145-A885-C22AD60068D5}" presName="compositeShape" presStyleCnt="0">
        <dgm:presLayoutVars>
          <dgm:chMax val="9"/>
          <dgm:dir/>
          <dgm:resizeHandles val="exact"/>
        </dgm:presLayoutVars>
      </dgm:prSet>
      <dgm:spPr/>
    </dgm:pt>
    <dgm:pt modelId="{47E64E09-D6D5-DA49-89EA-7D5566FD5D96}" type="pres">
      <dgm:prSet presAssocID="{BD0AC33E-509F-F145-A885-C22AD60068D5}" presName="triangle1" presStyleLbl="node1" presStyleIdx="0" presStyleCnt="9">
        <dgm:presLayoutVars>
          <dgm:bulletEnabled val="1"/>
        </dgm:presLayoutVars>
      </dgm:prSet>
      <dgm:spPr/>
    </dgm:pt>
    <dgm:pt modelId="{9BDA01E2-74F0-F842-9AAA-064671F3364F}" type="pres">
      <dgm:prSet presAssocID="{BD0AC33E-509F-F145-A885-C22AD60068D5}" presName="triangle2" presStyleLbl="node1" presStyleIdx="1" presStyleCnt="9">
        <dgm:presLayoutVars>
          <dgm:bulletEnabled val="1"/>
        </dgm:presLayoutVars>
      </dgm:prSet>
      <dgm:spPr/>
    </dgm:pt>
    <dgm:pt modelId="{45CD711F-37FA-9F43-A7AD-F2C64272782E}" type="pres">
      <dgm:prSet presAssocID="{BD0AC33E-509F-F145-A885-C22AD60068D5}" presName="triangle3" presStyleLbl="node1" presStyleIdx="2" presStyleCnt="9">
        <dgm:presLayoutVars>
          <dgm:bulletEnabled val="1"/>
        </dgm:presLayoutVars>
      </dgm:prSet>
      <dgm:spPr/>
    </dgm:pt>
    <dgm:pt modelId="{1AD6820C-8461-304D-9BB8-61E6C02EFC33}" type="pres">
      <dgm:prSet presAssocID="{BD0AC33E-509F-F145-A885-C22AD60068D5}" presName="triangle4" presStyleLbl="node1" presStyleIdx="3" presStyleCnt="9">
        <dgm:presLayoutVars>
          <dgm:bulletEnabled val="1"/>
        </dgm:presLayoutVars>
      </dgm:prSet>
      <dgm:spPr/>
    </dgm:pt>
    <dgm:pt modelId="{485B8752-7E52-6B45-BC13-95F6D414938C}" type="pres">
      <dgm:prSet presAssocID="{BD0AC33E-509F-F145-A885-C22AD60068D5}" presName="triangle5" presStyleLbl="node1" presStyleIdx="4" presStyleCnt="9">
        <dgm:presLayoutVars>
          <dgm:bulletEnabled val="1"/>
        </dgm:presLayoutVars>
      </dgm:prSet>
      <dgm:spPr/>
    </dgm:pt>
    <dgm:pt modelId="{E43743D2-F498-1543-B084-84F2E4BC4191}" type="pres">
      <dgm:prSet presAssocID="{BD0AC33E-509F-F145-A885-C22AD60068D5}" presName="triangle6" presStyleLbl="node1" presStyleIdx="5" presStyleCnt="9">
        <dgm:presLayoutVars>
          <dgm:bulletEnabled val="1"/>
        </dgm:presLayoutVars>
      </dgm:prSet>
      <dgm:spPr/>
    </dgm:pt>
    <dgm:pt modelId="{8FB2C15C-AF1B-1C4F-A0A6-6D2E299E7498}" type="pres">
      <dgm:prSet presAssocID="{BD0AC33E-509F-F145-A885-C22AD60068D5}" presName="triangle7" presStyleLbl="node1" presStyleIdx="6" presStyleCnt="9">
        <dgm:presLayoutVars>
          <dgm:bulletEnabled val="1"/>
        </dgm:presLayoutVars>
      </dgm:prSet>
      <dgm:spPr/>
    </dgm:pt>
    <dgm:pt modelId="{AED49DAF-8648-0247-8D45-6CF6901D269A}" type="pres">
      <dgm:prSet presAssocID="{BD0AC33E-509F-F145-A885-C22AD60068D5}" presName="triangle8" presStyleLbl="node1" presStyleIdx="7" presStyleCnt="9">
        <dgm:presLayoutVars>
          <dgm:bulletEnabled val="1"/>
        </dgm:presLayoutVars>
      </dgm:prSet>
      <dgm:spPr/>
    </dgm:pt>
    <dgm:pt modelId="{45F7E0EC-68BF-4E4D-8424-02FE0D16ED67}" type="pres">
      <dgm:prSet presAssocID="{BD0AC33E-509F-F145-A885-C22AD60068D5}" presName="triangle9" presStyleLbl="node1" presStyleIdx="8" presStyleCnt="9">
        <dgm:presLayoutVars>
          <dgm:bulletEnabled val="1"/>
        </dgm:presLayoutVars>
      </dgm:prSet>
      <dgm:spPr/>
    </dgm:pt>
  </dgm:ptLst>
  <dgm:cxnLst>
    <dgm:cxn modelId="{BA9E690E-B288-5346-A1C2-5BBE3CACE243}" type="presOf" srcId="{DDFF78E5-BB43-1249-A90B-899A1B7528BB}" destId="{AED49DAF-8648-0247-8D45-6CF6901D269A}" srcOrd="0" destOrd="0" presId="urn:microsoft.com/office/officeart/2005/8/layout/pyramid4"/>
    <dgm:cxn modelId="{BB82A710-B964-CB4A-83CE-DD3D4727BD4F}" srcId="{BD0AC33E-509F-F145-A885-C22AD60068D5}" destId="{EBB31E67-EA37-204E-AD42-B47BB1C20C8C}" srcOrd="5" destOrd="0" parTransId="{D4B30D8B-62D0-6B49-BFB5-41300F6B04A0}" sibTransId="{9F05CF66-174B-9741-8ED7-9BE603E91685}"/>
    <dgm:cxn modelId="{0B1FA92A-FD1D-B84A-9737-B8B77AD6D56A}" type="presOf" srcId="{D4D3C666-CE1F-FE4C-BE6F-E25F18FA58FB}" destId="{9BDA01E2-74F0-F842-9AAA-064671F3364F}" srcOrd="0" destOrd="0" presId="urn:microsoft.com/office/officeart/2005/8/layout/pyramid4"/>
    <dgm:cxn modelId="{F6C7AB4C-5A81-3745-AC50-96470BEB2100}" srcId="{BD0AC33E-509F-F145-A885-C22AD60068D5}" destId="{D5D80C09-4F05-1F49-AAF7-CD1E13561E8C}" srcOrd="8" destOrd="0" parTransId="{425A9658-4245-7841-BB46-4830C700722C}" sibTransId="{E41DEBF8-F0FE-B443-A8DC-9632901030EC}"/>
    <dgm:cxn modelId="{55770872-2160-3642-A55C-D99B4730295D}" type="presOf" srcId="{D5D80C09-4F05-1F49-AAF7-CD1E13561E8C}" destId="{45F7E0EC-68BF-4E4D-8424-02FE0D16ED67}" srcOrd="0" destOrd="0" presId="urn:microsoft.com/office/officeart/2005/8/layout/pyramid4"/>
    <dgm:cxn modelId="{477ECC7A-7484-AA4C-A9DE-9D2D2BC5356B}" srcId="{BD0AC33E-509F-F145-A885-C22AD60068D5}" destId="{43F68E1C-CB26-EE48-A021-67BFC30C0E49}" srcOrd="6" destOrd="0" parTransId="{57FE0207-B569-204E-A42F-A4AFD614D61A}" sibTransId="{6EDF929C-4005-2D49-95E8-C4A2775862F8}"/>
    <dgm:cxn modelId="{EBBF4288-70C0-FB46-9405-38886FC55D66}" type="presOf" srcId="{DCD4DBC4-A366-3440-AB07-13279FCF8F86}" destId="{47E64E09-D6D5-DA49-89EA-7D5566FD5D96}" srcOrd="0" destOrd="0" presId="urn:microsoft.com/office/officeart/2005/8/layout/pyramid4"/>
    <dgm:cxn modelId="{6E153D8A-E378-7A47-9E14-D8CA1CC903DC}" srcId="{BD0AC33E-509F-F145-A885-C22AD60068D5}" destId="{DDFF78E5-BB43-1249-A90B-899A1B7528BB}" srcOrd="7" destOrd="0" parTransId="{5A81D7CC-B441-F443-93DF-0EC1C6401B05}" sibTransId="{2DD2E741-96C6-3D4B-B8B5-612407265377}"/>
    <dgm:cxn modelId="{0097F4A7-D730-564E-BBAF-A3763ABEAA92}" type="presOf" srcId="{EBB31E67-EA37-204E-AD42-B47BB1C20C8C}" destId="{E43743D2-F498-1543-B084-84F2E4BC4191}" srcOrd="0" destOrd="0" presId="urn:microsoft.com/office/officeart/2005/8/layout/pyramid4"/>
    <dgm:cxn modelId="{E1FFC2A8-FBFD-1848-87DC-FEFCE4A7B553}" srcId="{BD0AC33E-509F-F145-A885-C22AD60068D5}" destId="{D4D3C666-CE1F-FE4C-BE6F-E25F18FA58FB}" srcOrd="1" destOrd="0" parTransId="{5ECE4EFE-70F9-EB49-B8A6-DF06AB9A0D08}" sibTransId="{C62AB9E9-DADF-5A4A-9667-1714521C0512}"/>
    <dgm:cxn modelId="{862F01AB-0375-9047-877D-BFECD1955398}" srcId="{BD0AC33E-509F-F145-A885-C22AD60068D5}" destId="{02186C87-AFB2-4546-AB31-ECB8134C0877}" srcOrd="2" destOrd="0" parTransId="{7B51E4E2-D0F2-FF43-97BF-4021C1437A40}" sibTransId="{209A6A69-8F41-224A-BECC-F5F055ECF063}"/>
    <dgm:cxn modelId="{0467CEB9-451D-8C44-A117-DAC84C899B2B}" type="presOf" srcId="{DE35484C-B281-1444-8A64-7E9906E55208}" destId="{1AD6820C-8461-304D-9BB8-61E6C02EFC33}" srcOrd="0" destOrd="0" presId="urn:microsoft.com/office/officeart/2005/8/layout/pyramid4"/>
    <dgm:cxn modelId="{3F5DEFB9-D433-5F47-9D30-154200B376DB}" srcId="{BD0AC33E-509F-F145-A885-C22AD60068D5}" destId="{DE35484C-B281-1444-8A64-7E9906E55208}" srcOrd="3" destOrd="0" parTransId="{F490F5B5-42A3-6343-A708-D2E66B4F55E4}" sibTransId="{9280A735-E703-B348-8383-2E4DF6FD6781}"/>
    <dgm:cxn modelId="{76564DCF-6E34-724B-A941-E5E14F86AB0B}" type="presOf" srcId="{02186C87-AFB2-4546-AB31-ECB8134C0877}" destId="{45CD711F-37FA-9F43-A7AD-F2C64272782E}" srcOrd="0" destOrd="0" presId="urn:microsoft.com/office/officeart/2005/8/layout/pyramid4"/>
    <dgm:cxn modelId="{81544CD8-FCD4-4944-89D7-EEF1407CC645}" type="presOf" srcId="{BD0AC33E-509F-F145-A885-C22AD60068D5}" destId="{9EF79A3E-1F4A-8D4C-BAEA-41C98AB96D40}" srcOrd="0" destOrd="0" presId="urn:microsoft.com/office/officeart/2005/8/layout/pyramid4"/>
    <dgm:cxn modelId="{EC4D3FE0-B97A-914D-9467-4D73A8CCE5AA}" srcId="{BD0AC33E-509F-F145-A885-C22AD60068D5}" destId="{97C91DAE-F319-234E-BB30-65BBE694E744}" srcOrd="4" destOrd="0" parTransId="{A348C494-652E-B34F-963C-CD1A72464368}" sibTransId="{392D541B-FC25-1647-A2CD-DD9617EC4CC8}"/>
    <dgm:cxn modelId="{FD750BE6-62C1-D54B-8966-7EA683244AF2}" type="presOf" srcId="{43F68E1C-CB26-EE48-A021-67BFC30C0E49}" destId="{8FB2C15C-AF1B-1C4F-A0A6-6D2E299E7498}" srcOrd="0" destOrd="0" presId="urn:microsoft.com/office/officeart/2005/8/layout/pyramid4"/>
    <dgm:cxn modelId="{98017EF2-7BFA-C04B-BC20-B657F0B3DF7D}" srcId="{BD0AC33E-509F-F145-A885-C22AD60068D5}" destId="{DCD4DBC4-A366-3440-AB07-13279FCF8F86}" srcOrd="0" destOrd="0" parTransId="{79F9D4D5-7835-1B46-B4B3-1DB1AE340B56}" sibTransId="{F31C15A7-9E84-AE44-A317-1D380CF2D778}"/>
    <dgm:cxn modelId="{91483AF6-C16E-A04C-81A1-5F40772E82E4}" type="presOf" srcId="{97C91DAE-F319-234E-BB30-65BBE694E744}" destId="{485B8752-7E52-6B45-BC13-95F6D414938C}" srcOrd="0" destOrd="0" presId="urn:microsoft.com/office/officeart/2005/8/layout/pyramid4"/>
    <dgm:cxn modelId="{824A6AF2-71C1-8B4B-BD7E-46B86FB69D2A}" type="presParOf" srcId="{9EF79A3E-1F4A-8D4C-BAEA-41C98AB96D40}" destId="{47E64E09-D6D5-DA49-89EA-7D5566FD5D96}" srcOrd="0" destOrd="0" presId="urn:microsoft.com/office/officeart/2005/8/layout/pyramid4"/>
    <dgm:cxn modelId="{07C02316-6894-6E4A-A7D3-43E9482089AB}" type="presParOf" srcId="{9EF79A3E-1F4A-8D4C-BAEA-41C98AB96D40}" destId="{9BDA01E2-74F0-F842-9AAA-064671F3364F}" srcOrd="1" destOrd="0" presId="urn:microsoft.com/office/officeart/2005/8/layout/pyramid4"/>
    <dgm:cxn modelId="{BDBFCA78-42ED-024C-9B46-00D894C01C2D}" type="presParOf" srcId="{9EF79A3E-1F4A-8D4C-BAEA-41C98AB96D40}" destId="{45CD711F-37FA-9F43-A7AD-F2C64272782E}" srcOrd="2" destOrd="0" presId="urn:microsoft.com/office/officeart/2005/8/layout/pyramid4"/>
    <dgm:cxn modelId="{9B8B7751-164C-F242-9674-F51AFF22C19B}" type="presParOf" srcId="{9EF79A3E-1F4A-8D4C-BAEA-41C98AB96D40}" destId="{1AD6820C-8461-304D-9BB8-61E6C02EFC33}" srcOrd="3" destOrd="0" presId="urn:microsoft.com/office/officeart/2005/8/layout/pyramid4"/>
    <dgm:cxn modelId="{07ED007B-9137-1B4C-8332-2D230EE72DAC}" type="presParOf" srcId="{9EF79A3E-1F4A-8D4C-BAEA-41C98AB96D40}" destId="{485B8752-7E52-6B45-BC13-95F6D414938C}" srcOrd="4" destOrd="0" presId="urn:microsoft.com/office/officeart/2005/8/layout/pyramid4"/>
    <dgm:cxn modelId="{F8F6A0AD-1371-A64D-976E-96B14C7B4E49}" type="presParOf" srcId="{9EF79A3E-1F4A-8D4C-BAEA-41C98AB96D40}" destId="{E43743D2-F498-1543-B084-84F2E4BC4191}" srcOrd="5" destOrd="0" presId="urn:microsoft.com/office/officeart/2005/8/layout/pyramid4"/>
    <dgm:cxn modelId="{23001594-F024-EE45-B704-63B963BA9691}" type="presParOf" srcId="{9EF79A3E-1F4A-8D4C-BAEA-41C98AB96D40}" destId="{8FB2C15C-AF1B-1C4F-A0A6-6D2E299E7498}" srcOrd="6" destOrd="0" presId="urn:microsoft.com/office/officeart/2005/8/layout/pyramid4"/>
    <dgm:cxn modelId="{A1CFD496-CCE7-EE40-A878-DA8E281C871A}" type="presParOf" srcId="{9EF79A3E-1F4A-8D4C-BAEA-41C98AB96D40}" destId="{AED49DAF-8648-0247-8D45-6CF6901D269A}" srcOrd="7" destOrd="0" presId="urn:microsoft.com/office/officeart/2005/8/layout/pyramid4"/>
    <dgm:cxn modelId="{3EADB098-3347-0444-9278-801B4DDC2935}" type="presParOf" srcId="{9EF79A3E-1F4A-8D4C-BAEA-41C98AB96D40}" destId="{45F7E0EC-68BF-4E4D-8424-02FE0D16ED67}" srcOrd="8" destOrd="0" presId="urn:microsoft.com/office/officeart/2005/8/layout/pyramid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F1586-2F86-F94D-BA18-5FF627E0E700}">
      <dsp:nvSpPr>
        <dsp:cNvPr id="0" name=""/>
        <dsp:cNvSpPr/>
      </dsp:nvSpPr>
      <dsp:spPr>
        <a:xfrm>
          <a:off x="609599" y="0"/>
          <a:ext cx="6908800" cy="245536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55103-95F6-8F46-98F4-ACFC49C04605}">
      <dsp:nvSpPr>
        <dsp:cNvPr id="0" name=""/>
        <dsp:cNvSpPr/>
      </dsp:nvSpPr>
      <dsp:spPr>
        <a:xfrm>
          <a:off x="99" y="736610"/>
          <a:ext cx="1189434" cy="9821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chemeClr val="tx1"/>
              </a:solidFill>
            </a:rPr>
            <a:t>Tarım Dönemi</a:t>
          </a:r>
        </a:p>
        <a:p>
          <a:pPr marL="0" lvl="0" indent="0" algn="ctr" defTabSz="444500">
            <a:lnSpc>
              <a:spcPct val="90000"/>
            </a:lnSpc>
            <a:spcBef>
              <a:spcPct val="0"/>
            </a:spcBef>
            <a:spcAft>
              <a:spcPct val="35000"/>
            </a:spcAft>
            <a:buNone/>
          </a:pPr>
          <a:r>
            <a:rPr lang="tr-TR" sz="1000" kern="1200">
              <a:solidFill>
                <a:schemeClr val="tx1"/>
              </a:solidFill>
            </a:rPr>
            <a:t>(Tek Hocalı Eğitim )</a:t>
          </a:r>
          <a:endParaRPr lang="tr-TR" sz="1000" kern="1200" dirty="0">
            <a:solidFill>
              <a:schemeClr val="tx1"/>
            </a:solidFill>
          </a:endParaRPr>
        </a:p>
      </dsp:txBody>
      <dsp:txXfrm>
        <a:off x="48043" y="784554"/>
        <a:ext cx="1093546" cy="886259"/>
      </dsp:txXfrm>
    </dsp:sp>
    <dsp:sp modelId="{DA7493E5-B8A8-6848-AED2-1B7CB7D74552}">
      <dsp:nvSpPr>
        <dsp:cNvPr id="0" name=""/>
        <dsp:cNvSpPr/>
      </dsp:nvSpPr>
      <dsp:spPr>
        <a:xfrm>
          <a:off x="1387772" y="736610"/>
          <a:ext cx="1189434" cy="9821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solidFill>
                <a:schemeClr val="tx1"/>
              </a:solidFill>
            </a:rPr>
            <a:t>Sanayi 1</a:t>
          </a:r>
        </a:p>
        <a:p>
          <a:pPr marL="0" lvl="0" indent="0" algn="ctr" defTabSz="444500">
            <a:lnSpc>
              <a:spcPct val="90000"/>
            </a:lnSpc>
            <a:spcBef>
              <a:spcPct val="0"/>
            </a:spcBef>
            <a:spcAft>
              <a:spcPct val="35000"/>
            </a:spcAft>
            <a:buNone/>
          </a:pPr>
          <a:r>
            <a:rPr lang="tr-TR" sz="1000" kern="1200" dirty="0">
              <a:solidFill>
                <a:schemeClr val="tx1"/>
              </a:solidFill>
            </a:rPr>
            <a:t>Eğitim 1</a:t>
          </a:r>
        </a:p>
        <a:p>
          <a:pPr marL="0" lvl="0" indent="0" algn="ctr" defTabSz="444500">
            <a:lnSpc>
              <a:spcPct val="90000"/>
            </a:lnSpc>
            <a:spcBef>
              <a:spcPct val="0"/>
            </a:spcBef>
            <a:spcAft>
              <a:spcPct val="35000"/>
            </a:spcAft>
            <a:buNone/>
          </a:pPr>
          <a:r>
            <a:rPr lang="tr-TR" sz="1000" kern="1200" dirty="0">
              <a:solidFill>
                <a:schemeClr val="tx1"/>
              </a:solidFill>
            </a:rPr>
            <a:t>Toplum 1</a:t>
          </a:r>
        </a:p>
        <a:p>
          <a:pPr marL="0" lvl="0" indent="0" algn="ctr" defTabSz="444500">
            <a:lnSpc>
              <a:spcPct val="90000"/>
            </a:lnSpc>
            <a:spcBef>
              <a:spcPct val="0"/>
            </a:spcBef>
            <a:spcAft>
              <a:spcPct val="35000"/>
            </a:spcAft>
            <a:buNone/>
          </a:pPr>
          <a:endParaRPr lang="tr-TR" sz="1000" kern="1200" dirty="0">
            <a:solidFill>
              <a:schemeClr val="tx1"/>
            </a:solidFill>
          </a:endParaRPr>
        </a:p>
        <a:p>
          <a:pPr marL="0" lvl="0" indent="0" algn="ctr" defTabSz="444500">
            <a:lnSpc>
              <a:spcPct val="90000"/>
            </a:lnSpc>
            <a:spcBef>
              <a:spcPct val="0"/>
            </a:spcBef>
            <a:spcAft>
              <a:spcPct val="35000"/>
            </a:spcAft>
            <a:buNone/>
          </a:pPr>
          <a:r>
            <a:rPr lang="tr-TR" sz="1000" kern="1200" dirty="0">
              <a:solidFill>
                <a:schemeClr val="tx1"/>
              </a:solidFill>
            </a:rPr>
            <a:t>( Konu Odaklı Çok Hocalı  Eğitim )</a:t>
          </a:r>
        </a:p>
        <a:p>
          <a:pPr marL="0" lvl="0" indent="0" algn="ctr" defTabSz="444500">
            <a:lnSpc>
              <a:spcPct val="90000"/>
            </a:lnSpc>
            <a:spcBef>
              <a:spcPct val="0"/>
            </a:spcBef>
            <a:spcAft>
              <a:spcPct val="35000"/>
            </a:spcAft>
            <a:buNone/>
          </a:pPr>
          <a:endParaRPr lang="tr-TR" sz="1000" kern="1200" dirty="0">
            <a:solidFill>
              <a:schemeClr val="tx1"/>
            </a:solidFill>
          </a:endParaRPr>
        </a:p>
      </dsp:txBody>
      <dsp:txXfrm>
        <a:off x="1435716" y="784554"/>
        <a:ext cx="1093546" cy="886259"/>
      </dsp:txXfrm>
    </dsp:sp>
    <dsp:sp modelId="{44E59B3B-2D65-BD43-99F5-48F16A42377C}">
      <dsp:nvSpPr>
        <dsp:cNvPr id="0" name=""/>
        <dsp:cNvSpPr/>
      </dsp:nvSpPr>
      <dsp:spPr>
        <a:xfrm>
          <a:off x="2775446" y="736610"/>
          <a:ext cx="1189434" cy="9821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chemeClr val="tx1"/>
              </a:solidFill>
            </a:rPr>
            <a:t>Sanayi 2</a:t>
          </a:r>
        </a:p>
        <a:p>
          <a:pPr marL="0" lvl="0" indent="0" algn="ctr" defTabSz="444500">
            <a:lnSpc>
              <a:spcPct val="90000"/>
            </a:lnSpc>
            <a:spcBef>
              <a:spcPct val="0"/>
            </a:spcBef>
            <a:spcAft>
              <a:spcPct val="35000"/>
            </a:spcAft>
            <a:buNone/>
          </a:pPr>
          <a:r>
            <a:rPr lang="tr-TR" sz="1000" kern="1200">
              <a:solidFill>
                <a:schemeClr val="tx1"/>
              </a:solidFill>
            </a:rPr>
            <a:t>Eğitim 2</a:t>
          </a:r>
        </a:p>
        <a:p>
          <a:pPr marL="0" lvl="0" indent="0" algn="ctr" defTabSz="444500">
            <a:lnSpc>
              <a:spcPct val="90000"/>
            </a:lnSpc>
            <a:spcBef>
              <a:spcPct val="0"/>
            </a:spcBef>
            <a:spcAft>
              <a:spcPct val="35000"/>
            </a:spcAft>
            <a:buNone/>
          </a:pPr>
          <a:r>
            <a:rPr lang="tr-TR" sz="1000" kern="1200">
              <a:solidFill>
                <a:schemeClr val="tx1"/>
              </a:solidFill>
            </a:rPr>
            <a:t>Toplum 2</a:t>
          </a:r>
        </a:p>
        <a:p>
          <a:pPr marL="0" lvl="0" indent="0" algn="ctr" defTabSz="444500">
            <a:lnSpc>
              <a:spcPct val="90000"/>
            </a:lnSpc>
            <a:spcBef>
              <a:spcPct val="0"/>
            </a:spcBef>
            <a:spcAft>
              <a:spcPct val="35000"/>
            </a:spcAft>
            <a:buNone/>
          </a:pPr>
          <a:r>
            <a:rPr lang="tr-TR" sz="1000" kern="1200">
              <a:solidFill>
                <a:schemeClr val="tx1"/>
              </a:solidFill>
            </a:rPr>
            <a:t>( Konu ve Yaş Gurupları Odaklı Eğitim )</a:t>
          </a:r>
          <a:endParaRPr lang="tr-TR" sz="1000" kern="1200" dirty="0">
            <a:solidFill>
              <a:schemeClr val="tx1"/>
            </a:solidFill>
          </a:endParaRPr>
        </a:p>
      </dsp:txBody>
      <dsp:txXfrm>
        <a:off x="2823390" y="784554"/>
        <a:ext cx="1093546" cy="886259"/>
      </dsp:txXfrm>
    </dsp:sp>
    <dsp:sp modelId="{0CC40EFF-6DB8-6B48-8B1D-7FA8DCCC4C31}">
      <dsp:nvSpPr>
        <dsp:cNvPr id="0" name=""/>
        <dsp:cNvSpPr/>
      </dsp:nvSpPr>
      <dsp:spPr>
        <a:xfrm>
          <a:off x="4163119" y="736610"/>
          <a:ext cx="1189434" cy="9821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chemeClr val="tx1"/>
              </a:solidFill>
            </a:rPr>
            <a:t>Sanayi 3</a:t>
          </a:r>
        </a:p>
        <a:p>
          <a:pPr marL="0" lvl="0" indent="0" algn="ctr" defTabSz="444500">
            <a:lnSpc>
              <a:spcPct val="90000"/>
            </a:lnSpc>
            <a:spcBef>
              <a:spcPct val="0"/>
            </a:spcBef>
            <a:spcAft>
              <a:spcPct val="35000"/>
            </a:spcAft>
            <a:buNone/>
          </a:pPr>
          <a:r>
            <a:rPr lang="tr-TR" sz="1000" kern="1200">
              <a:solidFill>
                <a:schemeClr val="tx1"/>
              </a:solidFill>
            </a:rPr>
            <a:t>Eğitim 3</a:t>
          </a:r>
        </a:p>
        <a:p>
          <a:pPr marL="0" lvl="0" indent="0" algn="ctr" defTabSz="444500">
            <a:lnSpc>
              <a:spcPct val="90000"/>
            </a:lnSpc>
            <a:spcBef>
              <a:spcPct val="0"/>
            </a:spcBef>
            <a:spcAft>
              <a:spcPct val="35000"/>
            </a:spcAft>
            <a:buNone/>
          </a:pPr>
          <a:r>
            <a:rPr lang="tr-TR" sz="1000" kern="1200">
              <a:solidFill>
                <a:schemeClr val="tx1"/>
              </a:solidFill>
            </a:rPr>
            <a:t>Toplum 3</a:t>
          </a:r>
        </a:p>
        <a:p>
          <a:pPr marL="0" lvl="0" indent="0" algn="ctr" defTabSz="444500">
            <a:lnSpc>
              <a:spcPct val="90000"/>
            </a:lnSpc>
            <a:spcBef>
              <a:spcPct val="0"/>
            </a:spcBef>
            <a:spcAft>
              <a:spcPct val="35000"/>
            </a:spcAft>
            <a:buNone/>
          </a:pPr>
          <a:r>
            <a:rPr lang="tr-TR" sz="1000" kern="1200">
              <a:solidFill>
                <a:schemeClr val="tx1"/>
              </a:solidFill>
            </a:rPr>
            <a:t>( Akademik Eğitim )</a:t>
          </a:r>
          <a:endParaRPr lang="tr-TR" sz="1000" kern="1200" dirty="0">
            <a:solidFill>
              <a:schemeClr val="tx1"/>
            </a:solidFill>
          </a:endParaRPr>
        </a:p>
      </dsp:txBody>
      <dsp:txXfrm>
        <a:off x="4211063" y="784554"/>
        <a:ext cx="1093546" cy="886259"/>
      </dsp:txXfrm>
    </dsp:sp>
    <dsp:sp modelId="{67887DBD-CE3C-0A47-B3C8-7026BD091F9F}">
      <dsp:nvSpPr>
        <dsp:cNvPr id="0" name=""/>
        <dsp:cNvSpPr/>
      </dsp:nvSpPr>
      <dsp:spPr>
        <a:xfrm>
          <a:off x="5550792" y="736610"/>
          <a:ext cx="1189434" cy="98214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chemeClr val="tx1"/>
              </a:solidFill>
            </a:rPr>
            <a:t>Sanayi 4</a:t>
          </a:r>
        </a:p>
        <a:p>
          <a:pPr marL="0" lvl="0" indent="0" algn="ctr" defTabSz="444500">
            <a:lnSpc>
              <a:spcPct val="90000"/>
            </a:lnSpc>
            <a:spcBef>
              <a:spcPct val="0"/>
            </a:spcBef>
            <a:spcAft>
              <a:spcPct val="35000"/>
            </a:spcAft>
            <a:buNone/>
          </a:pPr>
          <a:r>
            <a:rPr lang="tr-TR" sz="1000" kern="1200">
              <a:solidFill>
                <a:schemeClr val="tx1"/>
              </a:solidFill>
            </a:rPr>
            <a:t>Eğitim 4</a:t>
          </a:r>
        </a:p>
        <a:p>
          <a:pPr marL="0" lvl="0" indent="0" algn="ctr" defTabSz="444500">
            <a:lnSpc>
              <a:spcPct val="90000"/>
            </a:lnSpc>
            <a:spcBef>
              <a:spcPct val="0"/>
            </a:spcBef>
            <a:spcAft>
              <a:spcPct val="35000"/>
            </a:spcAft>
            <a:buNone/>
          </a:pPr>
          <a:r>
            <a:rPr lang="tr-TR" sz="1000" kern="1200">
              <a:solidFill>
                <a:schemeClr val="tx1"/>
              </a:solidFill>
            </a:rPr>
            <a:t>Toplum 4</a:t>
          </a:r>
        </a:p>
        <a:p>
          <a:pPr marL="0" lvl="0" indent="0" algn="ctr" defTabSz="444500">
            <a:lnSpc>
              <a:spcPct val="90000"/>
            </a:lnSpc>
            <a:spcBef>
              <a:spcPct val="0"/>
            </a:spcBef>
            <a:spcAft>
              <a:spcPct val="35000"/>
            </a:spcAft>
            <a:buNone/>
          </a:pPr>
          <a:r>
            <a:rPr lang="tr-TR" sz="1000" kern="1200">
              <a:solidFill>
                <a:schemeClr val="tx1"/>
              </a:solidFill>
            </a:rPr>
            <a:t> Dijital Teknolojiler</a:t>
          </a:r>
          <a:endParaRPr lang="tr-TR" sz="1000" kern="1200" dirty="0">
            <a:solidFill>
              <a:schemeClr val="tx1"/>
            </a:solidFill>
          </a:endParaRPr>
        </a:p>
      </dsp:txBody>
      <dsp:txXfrm>
        <a:off x="5598736" y="784554"/>
        <a:ext cx="1093546" cy="886259"/>
      </dsp:txXfrm>
    </dsp:sp>
    <dsp:sp modelId="{36CA4B7C-178D-434C-B92E-F5FB877BDEF6}">
      <dsp:nvSpPr>
        <dsp:cNvPr id="0" name=""/>
        <dsp:cNvSpPr/>
      </dsp:nvSpPr>
      <dsp:spPr>
        <a:xfrm>
          <a:off x="6938466" y="736610"/>
          <a:ext cx="1189434" cy="9821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solidFill>
                <a:schemeClr val="tx1"/>
              </a:solidFill>
            </a:rPr>
            <a:t>Sanayi 5</a:t>
          </a:r>
        </a:p>
        <a:p>
          <a:pPr marL="0" lvl="0" indent="0" algn="ctr" defTabSz="444500">
            <a:lnSpc>
              <a:spcPct val="90000"/>
            </a:lnSpc>
            <a:spcBef>
              <a:spcPct val="0"/>
            </a:spcBef>
            <a:spcAft>
              <a:spcPct val="35000"/>
            </a:spcAft>
            <a:buNone/>
          </a:pPr>
          <a:r>
            <a:rPr lang="tr-TR" sz="1000" kern="1200" dirty="0">
              <a:solidFill>
                <a:schemeClr val="tx1"/>
              </a:solidFill>
            </a:rPr>
            <a:t>Eğitim 5</a:t>
          </a:r>
          <a:br>
            <a:rPr lang="tr-TR" sz="1000" kern="1200" dirty="0">
              <a:solidFill>
                <a:schemeClr val="tx1"/>
              </a:solidFill>
            </a:rPr>
          </a:br>
          <a:r>
            <a:rPr lang="tr-TR" sz="1000" kern="1200" dirty="0">
              <a:solidFill>
                <a:schemeClr val="tx1"/>
              </a:solidFill>
            </a:rPr>
            <a:t>Toplum 5</a:t>
          </a:r>
        </a:p>
        <a:p>
          <a:pPr marL="0" lvl="0" indent="0" algn="ctr" defTabSz="444500">
            <a:lnSpc>
              <a:spcPct val="90000"/>
            </a:lnSpc>
            <a:spcBef>
              <a:spcPct val="0"/>
            </a:spcBef>
            <a:spcAft>
              <a:spcPct val="35000"/>
            </a:spcAft>
            <a:buNone/>
          </a:pPr>
          <a:r>
            <a:rPr lang="tr-TR" sz="1000" kern="1200" dirty="0">
              <a:solidFill>
                <a:schemeClr val="tx1"/>
              </a:solidFill>
            </a:rPr>
            <a:t>Hümanistik </a:t>
          </a:r>
          <a:r>
            <a:rPr lang="tr-TR" sz="1000" kern="1200" dirty="0" err="1">
              <a:solidFill>
                <a:schemeClr val="tx1"/>
              </a:solidFill>
            </a:rPr>
            <a:t>Teknolojler</a:t>
          </a:r>
          <a:endParaRPr lang="tr-TR" sz="1000" kern="1200" dirty="0">
            <a:solidFill>
              <a:schemeClr val="tx1"/>
            </a:solidFill>
          </a:endParaRPr>
        </a:p>
      </dsp:txBody>
      <dsp:txXfrm>
        <a:off x="6986410" y="784554"/>
        <a:ext cx="1093546" cy="886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64E09-D6D5-DA49-89EA-7D5566FD5D96}">
      <dsp:nvSpPr>
        <dsp:cNvPr id="0" name=""/>
        <dsp:cNvSpPr/>
      </dsp:nvSpPr>
      <dsp:spPr>
        <a:xfrm>
          <a:off x="1971853" y="20468"/>
          <a:ext cx="1350923" cy="1350923"/>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Yönetim</a:t>
          </a:r>
        </a:p>
      </dsp:txBody>
      <dsp:txXfrm>
        <a:off x="2309584" y="695930"/>
        <a:ext cx="675461" cy="675461"/>
      </dsp:txXfrm>
    </dsp:sp>
    <dsp:sp modelId="{9BDA01E2-74F0-F842-9AAA-064671F3364F}">
      <dsp:nvSpPr>
        <dsp:cNvPr id="0" name=""/>
        <dsp:cNvSpPr/>
      </dsp:nvSpPr>
      <dsp:spPr>
        <a:xfrm>
          <a:off x="1296391" y="1371392"/>
          <a:ext cx="1350923" cy="1350923"/>
        </a:xfrm>
        <a:prstGeom prst="triangle">
          <a:avLst/>
        </a:prstGeom>
        <a:solidFill>
          <a:schemeClr val="accent3">
            <a:hueOff val="338825"/>
            <a:satOff val="12500"/>
            <a:lumOff val="-18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err="1"/>
            <a:t>Ar&amp;Ge</a:t>
          </a:r>
          <a:endParaRPr lang="tr-TR" sz="800" kern="1200" dirty="0"/>
        </a:p>
      </dsp:txBody>
      <dsp:txXfrm>
        <a:off x="1634122" y="2046854"/>
        <a:ext cx="675461" cy="675461"/>
      </dsp:txXfrm>
    </dsp:sp>
    <dsp:sp modelId="{45CD711F-37FA-9F43-A7AD-F2C64272782E}">
      <dsp:nvSpPr>
        <dsp:cNvPr id="0" name=""/>
        <dsp:cNvSpPr/>
      </dsp:nvSpPr>
      <dsp:spPr>
        <a:xfrm rot="10800000">
          <a:off x="1971853" y="1371392"/>
          <a:ext cx="1350923" cy="1350923"/>
        </a:xfrm>
        <a:prstGeom prst="triangle">
          <a:avLst/>
        </a:prstGeom>
        <a:solidFill>
          <a:schemeClr val="accent3">
            <a:hueOff val="677650"/>
            <a:satOff val="25000"/>
            <a:lumOff val="-36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Öğretim</a:t>
          </a:r>
        </a:p>
      </dsp:txBody>
      <dsp:txXfrm rot="10800000">
        <a:off x="2309584" y="1371392"/>
        <a:ext cx="675461" cy="675461"/>
      </dsp:txXfrm>
    </dsp:sp>
    <dsp:sp modelId="{1AD6820C-8461-304D-9BB8-61E6C02EFC33}">
      <dsp:nvSpPr>
        <dsp:cNvPr id="0" name=""/>
        <dsp:cNvSpPr/>
      </dsp:nvSpPr>
      <dsp:spPr>
        <a:xfrm>
          <a:off x="2647314" y="1371392"/>
          <a:ext cx="1350923" cy="1350923"/>
        </a:xfrm>
        <a:prstGeom prst="triangle">
          <a:avLst/>
        </a:prstGeom>
        <a:solidFill>
          <a:schemeClr val="accent3">
            <a:hueOff val="1016475"/>
            <a:satOff val="37500"/>
            <a:lumOff val="-55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Yenilikçilik</a:t>
          </a:r>
        </a:p>
      </dsp:txBody>
      <dsp:txXfrm>
        <a:off x="2985045" y="2046854"/>
        <a:ext cx="675461" cy="675461"/>
      </dsp:txXfrm>
    </dsp:sp>
    <dsp:sp modelId="{485B8752-7E52-6B45-BC13-95F6D414938C}">
      <dsp:nvSpPr>
        <dsp:cNvPr id="0" name=""/>
        <dsp:cNvSpPr/>
      </dsp:nvSpPr>
      <dsp:spPr>
        <a:xfrm>
          <a:off x="620929" y="2722315"/>
          <a:ext cx="1350923" cy="1350923"/>
        </a:xfrm>
        <a:prstGeom prst="triangle">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Girişimcilik</a:t>
          </a:r>
        </a:p>
      </dsp:txBody>
      <dsp:txXfrm>
        <a:off x="958660" y="3397777"/>
        <a:ext cx="675461" cy="675461"/>
      </dsp:txXfrm>
    </dsp:sp>
    <dsp:sp modelId="{E43743D2-F498-1543-B084-84F2E4BC4191}">
      <dsp:nvSpPr>
        <dsp:cNvPr id="0" name=""/>
        <dsp:cNvSpPr/>
      </dsp:nvSpPr>
      <dsp:spPr>
        <a:xfrm rot="10800000">
          <a:off x="1296391" y="2722315"/>
          <a:ext cx="1350923" cy="1350923"/>
        </a:xfrm>
        <a:prstGeom prst="triangle">
          <a:avLst/>
        </a:prstGeom>
        <a:solidFill>
          <a:schemeClr val="accent3">
            <a:hueOff val="1694124"/>
            <a:satOff val="62500"/>
            <a:lumOff val="-919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İş Gücü Geliştirme</a:t>
          </a:r>
        </a:p>
      </dsp:txBody>
      <dsp:txXfrm rot="10800000">
        <a:off x="1634122" y="2722315"/>
        <a:ext cx="675461" cy="675461"/>
      </dsp:txXfrm>
    </dsp:sp>
    <dsp:sp modelId="{8FB2C15C-AF1B-1C4F-A0A6-6D2E299E7498}">
      <dsp:nvSpPr>
        <dsp:cNvPr id="0" name=""/>
        <dsp:cNvSpPr/>
      </dsp:nvSpPr>
      <dsp:spPr>
        <a:xfrm>
          <a:off x="1971853" y="2722315"/>
          <a:ext cx="1350923" cy="1350923"/>
        </a:xfrm>
        <a:prstGeom prst="triangle">
          <a:avLst/>
        </a:prstGeom>
        <a:solidFill>
          <a:schemeClr val="accent3">
            <a:hueOff val="2032949"/>
            <a:satOff val="75000"/>
            <a:lumOff val="-110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err="1"/>
            <a:t>Sosyo</a:t>
          </a:r>
          <a:r>
            <a:rPr lang="tr-TR" sz="800" kern="1200" dirty="0"/>
            <a:t> Kültürel Etkileşim</a:t>
          </a:r>
        </a:p>
      </dsp:txBody>
      <dsp:txXfrm>
        <a:off x="2309584" y="3397777"/>
        <a:ext cx="675461" cy="675461"/>
      </dsp:txXfrm>
    </dsp:sp>
    <dsp:sp modelId="{AED49DAF-8648-0247-8D45-6CF6901D269A}">
      <dsp:nvSpPr>
        <dsp:cNvPr id="0" name=""/>
        <dsp:cNvSpPr/>
      </dsp:nvSpPr>
      <dsp:spPr>
        <a:xfrm rot="10800000">
          <a:off x="2647314" y="2722315"/>
          <a:ext cx="1350923" cy="1350923"/>
        </a:xfrm>
        <a:prstGeom prst="triangle">
          <a:avLst/>
        </a:prstGeom>
        <a:solidFill>
          <a:schemeClr val="accent3">
            <a:hueOff val="2371774"/>
            <a:satOff val="87500"/>
            <a:lumOff val="-128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Ticarileştirme</a:t>
          </a:r>
        </a:p>
      </dsp:txBody>
      <dsp:txXfrm rot="10800000">
        <a:off x="2985045" y="2722315"/>
        <a:ext cx="675461" cy="675461"/>
      </dsp:txXfrm>
    </dsp:sp>
    <dsp:sp modelId="{45F7E0EC-68BF-4E4D-8424-02FE0D16ED67}">
      <dsp:nvSpPr>
        <dsp:cNvPr id="0" name=""/>
        <dsp:cNvSpPr/>
      </dsp:nvSpPr>
      <dsp:spPr>
        <a:xfrm>
          <a:off x="3322776" y="2722315"/>
          <a:ext cx="1350923" cy="1350923"/>
        </a:xfrm>
        <a:prstGeom prst="triangle">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t>Bilgi Üretme</a:t>
          </a:r>
        </a:p>
      </dsp:txBody>
      <dsp:txXfrm>
        <a:off x="3660507" y="3397777"/>
        <a:ext cx="675461" cy="6754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tr-TR"/>
          </a:p>
        </p:txBody>
      </p:sp>
      <p:sp>
        <p:nvSpPr>
          <p:cNvPr id="3" name="Veri Yer Tutucusu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D2D3517-DB68-AB49-9B0C-0808213145A6}" type="datetimeFigureOut">
              <a:rPr lang="tr-TR" smtClean="0"/>
              <a:t>17.10.2024</a:t>
            </a:fld>
            <a:endParaRPr lang="tr-TR"/>
          </a:p>
        </p:txBody>
      </p:sp>
      <p:sp>
        <p:nvSpPr>
          <p:cNvPr id="4" name="Slayt Resmi Yer Tutucusu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tr-TR"/>
          </a:p>
        </p:txBody>
      </p:sp>
      <p:sp>
        <p:nvSpPr>
          <p:cNvPr id="5" name="Not Yer Tutucusu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tr-TR"/>
          </a:p>
        </p:txBody>
      </p:sp>
      <p:sp>
        <p:nvSpPr>
          <p:cNvPr id="7" name="Slayt Numarası Yer Tutucusu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3F5DD2F-3B53-5F41-B310-F198AEA809F5}" type="slidenum">
              <a:rPr lang="tr-TR" smtClean="0"/>
              <a:t>‹#›</a:t>
            </a:fld>
            <a:endParaRPr lang="tr-TR"/>
          </a:p>
        </p:txBody>
      </p:sp>
    </p:spTree>
    <p:extLst>
      <p:ext uri="{BB962C8B-B14F-4D97-AF65-F5344CB8AC3E}">
        <p14:creationId xmlns:p14="http://schemas.microsoft.com/office/powerpoint/2010/main" val="10310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Our job to ensure Cllrs  have </a:t>
            </a:r>
            <a:r>
              <a:rPr lang="en-GB" altLang="en-US" dirty="0" err="1"/>
              <a:t>approp</a:t>
            </a:r>
            <a:r>
              <a:rPr lang="en-GB" altLang="en-US" dirty="0"/>
              <a:t> info. </a:t>
            </a:r>
          </a:p>
          <a:p>
            <a:r>
              <a:rPr lang="en-GB" altLang="en-US" dirty="0"/>
              <a:t> No info overload      -sufficient to make effect </a:t>
            </a:r>
            <a:r>
              <a:rPr lang="en-GB" altLang="en-US" dirty="0" err="1"/>
              <a:t>decis</a:t>
            </a:r>
            <a:r>
              <a:rPr lang="en-GB" altLang="en-US" dirty="0"/>
              <a:t> </a:t>
            </a:r>
          </a:p>
          <a:p>
            <a:endParaRPr lang="en-GB" altLang="en-US" dirty="0"/>
          </a:p>
          <a:p>
            <a:pPr marL="235572" indent="-235572">
              <a:buAutoNum type="arabicPeriod"/>
            </a:pPr>
            <a:r>
              <a:rPr lang="en-GB" altLang="en-US" dirty="0"/>
              <a:t>clarity re budge </a:t>
            </a:r>
            <a:r>
              <a:rPr lang="en-GB" altLang="en-US" dirty="0" err="1"/>
              <a:t>implics</a:t>
            </a:r>
            <a:r>
              <a:rPr lang="en-GB" altLang="en-US" dirty="0"/>
              <a:t> &amp; impact. the ripple effect. </a:t>
            </a:r>
          </a:p>
          <a:p>
            <a:pPr marL="235572" indent="-235572">
              <a:buAutoNum type="arabicPeriod"/>
            </a:pPr>
            <a:r>
              <a:rPr lang="en-GB" altLang="en-US" dirty="0"/>
              <a:t> effective training  to give you the right skills &amp; tools &amp; understand issues in complex areas. </a:t>
            </a:r>
          </a:p>
          <a:p>
            <a:pPr marL="235572" indent="-235572">
              <a:buAutoNum type="arabicPeriod"/>
            </a:pPr>
            <a:r>
              <a:rPr lang="en-GB" altLang="en-US" dirty="0"/>
              <a:t>Not only manage stakeholder expect but ensure that gather as far as </a:t>
            </a:r>
            <a:r>
              <a:rPr lang="en-GB" altLang="en-US" dirty="0" err="1"/>
              <a:t>poss</a:t>
            </a:r>
            <a:r>
              <a:rPr lang="en-GB" altLang="en-US" dirty="0"/>
              <a:t> stakeholders views. </a:t>
            </a:r>
          </a:p>
          <a:p>
            <a:pPr marL="235572" indent="-235572">
              <a:buAutoNum type="arabicPeriod"/>
            </a:pPr>
            <a:r>
              <a:rPr lang="en-GB" altLang="en-US" dirty="0"/>
              <a:t>Need to work ensure  policies  applied </a:t>
            </a:r>
            <a:r>
              <a:rPr lang="en-GB" altLang="en-US" dirty="0" err="1"/>
              <a:t>effectiv</a:t>
            </a:r>
            <a:r>
              <a:rPr lang="en-GB" altLang="en-US" dirty="0"/>
              <a:t> &amp; consistently, are accessible &amp;  regularly reviewed so remain fit for purpose.                                                                                                                                                                                                                  </a:t>
            </a:r>
          </a:p>
          <a:p>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eaLnBrk="0" fontAlgn="base" hangingPunct="0">
              <a:spcBef>
                <a:spcPct val="0"/>
              </a:spcBef>
              <a:spcAft>
                <a:spcPct val="0"/>
              </a:spcAft>
              <a:defRPr>
                <a:solidFill>
                  <a:schemeClr val="tx1"/>
                </a:solidFill>
                <a:latin typeface="Calibri" panose="020F0502020204030204" pitchFamily="34" charset="0"/>
              </a:defRPr>
            </a:lvl6pPr>
            <a:lvl7pPr marL="3062440" indent="-235572" eaLnBrk="0" fontAlgn="base" hangingPunct="0">
              <a:spcBef>
                <a:spcPct val="0"/>
              </a:spcBef>
              <a:spcAft>
                <a:spcPct val="0"/>
              </a:spcAft>
              <a:defRPr>
                <a:solidFill>
                  <a:schemeClr val="tx1"/>
                </a:solidFill>
                <a:latin typeface="Calibri" panose="020F0502020204030204" pitchFamily="34" charset="0"/>
              </a:defRPr>
            </a:lvl7pPr>
            <a:lvl8pPr marL="3533585" indent="-235572" eaLnBrk="0" fontAlgn="base" hangingPunct="0">
              <a:spcBef>
                <a:spcPct val="0"/>
              </a:spcBef>
              <a:spcAft>
                <a:spcPct val="0"/>
              </a:spcAft>
              <a:defRPr>
                <a:solidFill>
                  <a:schemeClr val="tx1"/>
                </a:solidFill>
                <a:latin typeface="Calibri" panose="020F0502020204030204" pitchFamily="34" charset="0"/>
              </a:defRPr>
            </a:lvl8pPr>
            <a:lvl9pPr marL="4004729" indent="-235572" eaLnBrk="0" fontAlgn="base" hangingPunct="0">
              <a:spcBef>
                <a:spcPct val="0"/>
              </a:spcBef>
              <a:spcAft>
                <a:spcPct val="0"/>
              </a:spcAft>
              <a:defRPr>
                <a:solidFill>
                  <a:schemeClr val="tx1"/>
                </a:solidFill>
                <a:latin typeface="Calibri" panose="020F0502020204030204" pitchFamily="34" charset="0"/>
              </a:defRPr>
            </a:lvl9pPr>
          </a:lstStyle>
          <a:p>
            <a:fld id="{2AFD20EA-680D-4E7E-BA13-CA053DEED07E}" type="slidenum">
              <a:rPr lang="en-GB" altLang="en-US" smtClean="0"/>
              <a:pPr/>
              <a:t>19</a:t>
            </a:fld>
            <a:endParaRPr lang="en-GB" altLang="en-US"/>
          </a:p>
        </p:txBody>
      </p:sp>
    </p:spTree>
    <p:extLst>
      <p:ext uri="{BB962C8B-B14F-4D97-AF65-F5344CB8AC3E}">
        <p14:creationId xmlns:p14="http://schemas.microsoft.com/office/powerpoint/2010/main" val="17479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DBBF0-C52E-2380-6D29-A5FA6C4AA4B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422ECA2-E00C-D06E-DE76-3838ACEB5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C90A137-2207-3839-10A7-3C4E5A42E474}"/>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BC3F2530-16F8-2B4F-0BE3-2A8BDF73E1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4995E1-3B2F-68EC-A7C3-04B81D3BDB2E}"/>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50596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F5645-F034-F9F4-73D6-3306420BAE1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E9A7BE3-E75A-EE3A-C9C7-9D6349BF71B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B86416-CC7C-2343-1277-DE42AE3CFBC1}"/>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CA496CE6-72A9-EC48-C749-48FD61410D2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A13342-1BBA-668D-D9D6-172DD155AC50}"/>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223024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7A041FE-C4FB-0A68-8A4D-9F03C9B2F1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8F05497-C214-02AA-30B1-F1013EB9B31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8A9E7E-9859-5856-D31D-3CD64F5B38C8}"/>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851F948B-A4DA-03AA-1619-A14B11C309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0277DF4-CC7F-E24A-159D-9D15F17C18F1}"/>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36366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B6B7F1-2AB7-030A-3385-D73E848131C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A840EC3-FA58-9B8E-CEEB-8FA23191EB1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051AD1-95AB-F780-10C3-F3943A29A9AA}"/>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719EC300-EFC7-9AEB-8516-19469A34E7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F55B14-75E8-7416-3CBC-4E0AB7AC73F3}"/>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337582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5A602E-8345-C739-04B4-7145297A17A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33E6740-620E-5032-C350-2C3C2EEB4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F9D6F78-1095-A3F6-E3B1-8504E955BFFB}"/>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F9213307-7B3B-FD06-D474-5D03A3E49D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5DE4F3-7798-081B-83CC-53A954AFB425}"/>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17547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F8F963-B74F-6C99-79AF-F2E36D7958C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01F452D-292F-9611-04E6-A67039C5E60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6FCF2B9-393D-3487-E63D-F25BD469DAC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43A973-1B97-391F-19CE-2792C5540668}"/>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6" name="Alt Bilgi Yer Tutucusu 5">
            <a:extLst>
              <a:ext uri="{FF2B5EF4-FFF2-40B4-BE49-F238E27FC236}">
                <a16:creationId xmlns:a16="http://schemas.microsoft.com/office/drawing/2014/main" id="{396207B1-5894-DA5B-CFA8-0CAED12ACA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3C5669F-B773-2F66-015C-61990D838153}"/>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395801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3BBE7F-FB4B-BB2A-329A-B57E50CBA3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4709CB0-D398-B4B0-6153-A87B7EFB0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BB5779B-DED2-D890-1E93-86026B1955A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F1BFA31-4C39-C422-3A13-BF346FEFF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843F911-6C3B-A758-F4C9-98DD22A8041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463D414-9830-318F-546A-90F233298A62}"/>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8" name="Alt Bilgi Yer Tutucusu 7">
            <a:extLst>
              <a:ext uri="{FF2B5EF4-FFF2-40B4-BE49-F238E27FC236}">
                <a16:creationId xmlns:a16="http://schemas.microsoft.com/office/drawing/2014/main" id="{CB3C79EA-65CF-BB9C-31AA-C2EE0018FE5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82078F6-AA1D-82CD-F0C7-96FB1D6F0A1D}"/>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42224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5208FE-3917-0469-56B5-48927EDB702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72C1FC5-A30B-86A5-6F56-BBE0F0B6BBB3}"/>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4" name="Alt Bilgi Yer Tutucusu 3">
            <a:extLst>
              <a:ext uri="{FF2B5EF4-FFF2-40B4-BE49-F238E27FC236}">
                <a16:creationId xmlns:a16="http://schemas.microsoft.com/office/drawing/2014/main" id="{B4F038CB-140E-6F4D-8221-F2FC36A6048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0AEFB06-BFC6-3A0E-6FC1-2EA908D63C6A}"/>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242306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D9746DE-52A4-5DD3-68D4-A66BC702CF3A}"/>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3" name="Alt Bilgi Yer Tutucusu 2">
            <a:extLst>
              <a:ext uri="{FF2B5EF4-FFF2-40B4-BE49-F238E27FC236}">
                <a16:creationId xmlns:a16="http://schemas.microsoft.com/office/drawing/2014/main" id="{823EFAD3-C4E0-3F64-28F3-3A7E08D2516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4D997A8-8381-5742-11B2-30AA63D32FDF}"/>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420360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D7C07-4752-C2BA-E06C-3494D8198C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F56422B-5792-AEEB-4B33-144CA341F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2BF19D3-1C50-AF1D-7AA2-73C32658C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BFA6245-22D0-AE68-9171-0E24DA1B5FC3}"/>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6" name="Alt Bilgi Yer Tutucusu 5">
            <a:extLst>
              <a:ext uri="{FF2B5EF4-FFF2-40B4-BE49-F238E27FC236}">
                <a16:creationId xmlns:a16="http://schemas.microsoft.com/office/drawing/2014/main" id="{87C3BB3B-7178-78D0-D78B-5F1A69876EC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18E63A3-958F-12FC-D010-30BAEAA2EF3A}"/>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125632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1BE7F-1EB5-5B3B-6DDF-D75FC4995B2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1F4BDA6-A3BF-B2C5-103A-EC82C0E41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3F8F44E-9D17-239C-D79F-11DFEF4BE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63C3620-A726-9057-2D0A-D5B66A9BF54D}"/>
              </a:ext>
            </a:extLst>
          </p:cNvPr>
          <p:cNvSpPr>
            <a:spLocks noGrp="1"/>
          </p:cNvSpPr>
          <p:nvPr>
            <p:ph type="dt" sz="half" idx="10"/>
          </p:nvPr>
        </p:nvSpPr>
        <p:spPr/>
        <p:txBody>
          <a:bodyPr/>
          <a:lstStyle/>
          <a:p>
            <a:fld id="{461ECA89-1344-EC4D-85D3-B193261B343C}" type="datetimeFigureOut">
              <a:rPr lang="tr-TR" smtClean="0"/>
              <a:t>17.10.2024</a:t>
            </a:fld>
            <a:endParaRPr lang="tr-TR"/>
          </a:p>
        </p:txBody>
      </p:sp>
      <p:sp>
        <p:nvSpPr>
          <p:cNvPr id="6" name="Alt Bilgi Yer Tutucusu 5">
            <a:extLst>
              <a:ext uri="{FF2B5EF4-FFF2-40B4-BE49-F238E27FC236}">
                <a16:creationId xmlns:a16="http://schemas.microsoft.com/office/drawing/2014/main" id="{98F6E49F-1C79-58B4-A20A-6DEBE22714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0504F1-1E51-D01B-7989-36F7F916391C}"/>
              </a:ext>
            </a:extLst>
          </p:cNvPr>
          <p:cNvSpPr>
            <a:spLocks noGrp="1"/>
          </p:cNvSpPr>
          <p:nvPr>
            <p:ph type="sldNum" sz="quarter" idx="12"/>
          </p:nvPr>
        </p:nvSpPr>
        <p:spPr/>
        <p:txBody>
          <a:bodyPr/>
          <a:lstStyle/>
          <a:p>
            <a:fld id="{2DCFAFB7-E178-3646-A221-96D13C0F2096}" type="slidenum">
              <a:rPr lang="tr-TR" smtClean="0"/>
              <a:t>‹#›</a:t>
            </a:fld>
            <a:endParaRPr lang="tr-TR"/>
          </a:p>
        </p:txBody>
      </p:sp>
    </p:spTree>
    <p:extLst>
      <p:ext uri="{BB962C8B-B14F-4D97-AF65-F5344CB8AC3E}">
        <p14:creationId xmlns:p14="http://schemas.microsoft.com/office/powerpoint/2010/main" val="25726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4C2DA8B-6AF6-35D1-0D4C-3E8DA61F7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5E58ABA-2F37-4913-B1FC-821A6104A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91CEBF7-66CE-DFF3-1C9D-F8CBD174F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ECA89-1344-EC4D-85D3-B193261B343C}" type="datetimeFigureOut">
              <a:rPr lang="tr-TR" smtClean="0"/>
              <a:t>17.10.2024</a:t>
            </a:fld>
            <a:endParaRPr lang="tr-TR"/>
          </a:p>
        </p:txBody>
      </p:sp>
      <p:sp>
        <p:nvSpPr>
          <p:cNvPr id="5" name="Alt Bilgi Yer Tutucusu 4">
            <a:extLst>
              <a:ext uri="{FF2B5EF4-FFF2-40B4-BE49-F238E27FC236}">
                <a16:creationId xmlns:a16="http://schemas.microsoft.com/office/drawing/2014/main" id="{B14CB788-CE37-E869-8EAB-1A5C885C0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96AB079-7630-9BA1-0A37-91B3F5D2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AFB7-E178-3646-A221-96D13C0F2096}" type="slidenum">
              <a:rPr lang="tr-TR" smtClean="0"/>
              <a:t>‹#›</a:t>
            </a:fld>
            <a:endParaRPr lang="tr-TR"/>
          </a:p>
        </p:txBody>
      </p:sp>
    </p:spTree>
    <p:extLst>
      <p:ext uri="{BB962C8B-B14F-4D97-AF65-F5344CB8AC3E}">
        <p14:creationId xmlns:p14="http://schemas.microsoft.com/office/powerpoint/2010/main" val="73766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959F5-D6EE-4088-4DA7-3291D143736F}"/>
              </a:ext>
            </a:extLst>
          </p:cNvPr>
          <p:cNvSpPr>
            <a:spLocks noGrp="1"/>
          </p:cNvSpPr>
          <p:nvPr>
            <p:ph type="ctrTitle"/>
          </p:nvPr>
        </p:nvSpPr>
        <p:spPr/>
        <p:txBody>
          <a:bodyPr/>
          <a:lstStyle/>
          <a:p>
            <a:r>
              <a:rPr lang="tr-TR" dirty="0"/>
              <a:t>Öğretim Üyelerimizle Deneyim Bölüşme</a:t>
            </a:r>
          </a:p>
        </p:txBody>
      </p:sp>
      <p:sp>
        <p:nvSpPr>
          <p:cNvPr id="3" name="Alt Başlık 2">
            <a:extLst>
              <a:ext uri="{FF2B5EF4-FFF2-40B4-BE49-F238E27FC236}">
                <a16:creationId xmlns:a16="http://schemas.microsoft.com/office/drawing/2014/main" id="{633C9F3C-103C-F44A-BBDD-0CD22263FC28}"/>
              </a:ext>
            </a:extLst>
          </p:cNvPr>
          <p:cNvSpPr>
            <a:spLocks noGrp="1"/>
          </p:cNvSpPr>
          <p:nvPr>
            <p:ph type="subTitle" idx="1"/>
          </p:nvPr>
        </p:nvSpPr>
        <p:spPr>
          <a:xfrm>
            <a:off x="1524000" y="4240530"/>
            <a:ext cx="9144000" cy="1017270"/>
          </a:xfrm>
        </p:spPr>
        <p:txBody>
          <a:bodyPr/>
          <a:lstStyle/>
          <a:p>
            <a:r>
              <a:rPr lang="tr-TR" dirty="0" err="1">
                <a:latin typeface="Lucida Handwriting" panose="03010101010101010101" pitchFamily="66" charset="0"/>
              </a:rPr>
              <a:t>Prof</a:t>
            </a:r>
            <a:r>
              <a:rPr lang="tr-TR" dirty="0">
                <a:latin typeface="Lucida Handwriting" panose="03010101010101010101" pitchFamily="66" charset="0"/>
              </a:rPr>
              <a:t> </a:t>
            </a:r>
            <a:r>
              <a:rPr lang="tr-TR" dirty="0" err="1">
                <a:latin typeface="Lucida Handwriting" panose="03010101010101010101" pitchFamily="66" charset="0"/>
              </a:rPr>
              <a:t>Dr</a:t>
            </a:r>
            <a:r>
              <a:rPr lang="tr-TR" dirty="0">
                <a:latin typeface="Lucida Handwriting" panose="03010101010101010101" pitchFamily="66" charset="0"/>
              </a:rPr>
              <a:t> Metin </a:t>
            </a:r>
            <a:r>
              <a:rPr lang="tr-TR" dirty="0" err="1">
                <a:latin typeface="Lucida Handwriting" panose="03010101010101010101" pitchFamily="66" charset="0"/>
              </a:rPr>
              <a:t>Yerebakan</a:t>
            </a:r>
            <a:endParaRPr lang="tr-TR" dirty="0">
              <a:latin typeface="Lucida Handwriting" panose="03010101010101010101" pitchFamily="66" charset="0"/>
            </a:endParaRPr>
          </a:p>
          <a:p>
            <a:r>
              <a:rPr lang="tr-TR" dirty="0"/>
              <a:t>Sakarya Üniversitesi</a:t>
            </a:r>
          </a:p>
        </p:txBody>
      </p:sp>
    </p:spTree>
    <p:extLst>
      <p:ext uri="{BB962C8B-B14F-4D97-AF65-F5344CB8AC3E}">
        <p14:creationId xmlns:p14="http://schemas.microsoft.com/office/powerpoint/2010/main" val="265614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99268B-81BB-0D08-32EB-A29003414A7C}"/>
              </a:ext>
            </a:extLst>
          </p:cNvPr>
          <p:cNvSpPr>
            <a:spLocks noGrp="1"/>
          </p:cNvSpPr>
          <p:nvPr>
            <p:ph idx="1"/>
          </p:nvPr>
        </p:nvSpPr>
        <p:spPr>
          <a:xfrm>
            <a:off x="838201" y="530352"/>
            <a:ext cx="6355976" cy="5646611"/>
          </a:xfrm>
        </p:spPr>
        <p:txBody>
          <a:bodyPr>
            <a:normAutofit fontScale="77500" lnSpcReduction="20000"/>
          </a:bodyPr>
          <a:lstStyle/>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Beyin-bilgisayar arayüzleri, yapay zeka destekli cihazlar ve diğer teknolojiler, öğrenciler arasında büyük eşitsizliklere neden olabilir. Andrew </a:t>
            </a: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Vorster</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 “Bazı öğrenciler bu teknolojiye sahip olacak, diğerleri ise olmayacak” diyerek, teknolojinin farkları derinleştireceği öngörüsü dikkat çekici. Bu durum, eğitim kurumlarını daha rekabetçi ve karmaşık hale getirebilir. </a:t>
            </a:r>
            <a:r>
              <a:rPr lang="tr-TR" sz="2400" b="1" kern="100" dirty="0">
                <a:solidFill>
                  <a:srgbClr val="3942DA"/>
                </a:solidFill>
                <a:effectLst/>
                <a:latin typeface="Aptos" panose="020B0004020202020204" pitchFamily="34" charset="0"/>
                <a:ea typeface="Aptos" panose="020B0004020202020204" pitchFamily="34" charset="0"/>
                <a:cs typeface="Times New Roman" panose="02020603050405020304" pitchFamily="18" charset="0"/>
              </a:rPr>
              <a:t>Kolayı var  </a:t>
            </a:r>
            <a:r>
              <a:rPr lang="tr-TR"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YÖK</a:t>
            </a:r>
            <a:r>
              <a:rPr lang="tr-TR" sz="2400" b="1" kern="100" dirty="0">
                <a:solidFill>
                  <a:srgbClr val="3942DA"/>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Bazı bilim adamları bu öngörünün karşıtı olup, yapay zekanın eşitsizlikleri azaltabileceğini savunmakta , özellikle gelişmiş ülkelerde dengeli bir teknoloji platformunun yerleşmesi daha kolay bulmaktadır. </a:t>
            </a:r>
          </a:p>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Bazıları da , teknolojiye erişimin artmasının eğitimdeki açığı daha da büyüteceğini, bazı yapay zeka platformlarının yanıltıcı bilgiler üretebileceğini belirtiyor. Sonuç olarak ufukta , teknolojiye erişimi olan ve olmayan öğrenciler arasında ciddi bir bölünme ihtimali gözükmektedir. </a:t>
            </a:r>
          </a:p>
          <a:p>
            <a:endParaRPr lang="tr-TR" dirty="0"/>
          </a:p>
        </p:txBody>
      </p:sp>
      <p:pic>
        <p:nvPicPr>
          <p:cNvPr id="5" name="Resim 4">
            <a:extLst>
              <a:ext uri="{FF2B5EF4-FFF2-40B4-BE49-F238E27FC236}">
                <a16:creationId xmlns:a16="http://schemas.microsoft.com/office/drawing/2014/main" id="{24658A44-4CCB-22E4-95CC-31EFD9FF93C7}"/>
              </a:ext>
            </a:extLst>
          </p:cNvPr>
          <p:cNvPicPr>
            <a:picLocks noChangeAspect="1"/>
          </p:cNvPicPr>
          <p:nvPr/>
        </p:nvPicPr>
        <p:blipFill>
          <a:blip r:embed="rId2"/>
          <a:stretch>
            <a:fillRect/>
          </a:stretch>
        </p:blipFill>
        <p:spPr>
          <a:xfrm>
            <a:off x="7194177" y="1067657"/>
            <a:ext cx="4572000" cy="4572000"/>
          </a:xfrm>
          <a:prstGeom prst="rect">
            <a:avLst/>
          </a:prstGeom>
        </p:spPr>
      </p:pic>
    </p:spTree>
    <p:extLst>
      <p:ext uri="{BB962C8B-B14F-4D97-AF65-F5344CB8AC3E}">
        <p14:creationId xmlns:p14="http://schemas.microsoft.com/office/powerpoint/2010/main" val="384837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A1AAFB-5B40-17C1-2C14-ABCE010FA2AE}"/>
              </a:ext>
            </a:extLst>
          </p:cNvPr>
          <p:cNvSpPr>
            <a:spLocks noGrp="1"/>
          </p:cNvSpPr>
          <p:nvPr>
            <p:ph idx="1"/>
          </p:nvPr>
        </p:nvSpPr>
        <p:spPr>
          <a:xfrm>
            <a:off x="838200" y="585216"/>
            <a:ext cx="6544235" cy="5591747"/>
          </a:xfrm>
        </p:spPr>
        <p:txBody>
          <a:bodyPr>
            <a:normAutofit fontScale="77500" lnSpcReduction="20000"/>
          </a:bodyPr>
          <a:lstStyle/>
          <a:p>
            <a:pPr>
              <a:lnSpc>
                <a:spcPct val="115000"/>
              </a:lnSpc>
              <a:spcAft>
                <a:spcPts val="800"/>
              </a:spcAft>
            </a:pPr>
            <a:r>
              <a:rPr lang="tr-TR" sz="2400" b="1" kern="100" dirty="0">
                <a:effectLst/>
                <a:latin typeface="Aptos" panose="020B0004020202020204" pitchFamily="34" charset="0"/>
                <a:ea typeface="Aptos" panose="020B0004020202020204" pitchFamily="34" charset="0"/>
                <a:cs typeface="Times New Roman" panose="02020603050405020304" pitchFamily="18" charset="0"/>
              </a:rPr>
              <a:t>Değerlendirme ve Test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Akademik alanlarda yapay zekanın artan kullanımıyla, 2050 yılında değerlendirme ve test süreçlerinin köklü bir değişim geçirmesi bekleniyor. Öğretim üyeleri , artık öğrencilerin çalışmalarını notlandırmak yerine, sohbet botları ve yapay zeka robotları  aracılığıyla pratik ve nesnel geri bildirim sunabileceklerdir.  Bu sistemler, öğrencilerin eserlerinin insan tarafından mı yoksa makine tarafından mı üretildiğini de değerlendirme imkanı gelişecektir</a:t>
            </a:r>
          </a:p>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Değerlendirmeler daha verimli bir şekilde yönetilecek ve öğrenciler, testleri ve makaleleri hakkında kişiselleştirilmiş geri bildirim alarak akademik başarılarını olumlu yönde geliştirebileceklerdir. </a:t>
            </a:r>
          </a:p>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Fiziksel gözetmenler yerine, öğrencilerin sınavlarda kopya çekmediğini kontrol eden yapay zeka destekli robotlar görebiliriz. Bu dönüşüm, eğitim sisteminin daha adil ve etkili bir hale gelmesine katkı sağlayacağı muhakkaktır.</a:t>
            </a:r>
            <a:endParaRPr lang="tr-TR" dirty="0"/>
          </a:p>
        </p:txBody>
      </p:sp>
      <p:pic>
        <p:nvPicPr>
          <p:cNvPr id="2" name="Resim 1">
            <a:extLst>
              <a:ext uri="{FF2B5EF4-FFF2-40B4-BE49-F238E27FC236}">
                <a16:creationId xmlns:a16="http://schemas.microsoft.com/office/drawing/2014/main" id="{6C55BB40-CF19-B2EC-C702-18052B15BDA8}"/>
              </a:ext>
            </a:extLst>
          </p:cNvPr>
          <p:cNvPicPr>
            <a:picLocks noChangeAspect="1"/>
          </p:cNvPicPr>
          <p:nvPr/>
        </p:nvPicPr>
        <p:blipFill>
          <a:blip r:embed="rId2"/>
          <a:stretch>
            <a:fillRect/>
          </a:stretch>
        </p:blipFill>
        <p:spPr>
          <a:xfrm>
            <a:off x="7678271" y="1519517"/>
            <a:ext cx="3859305" cy="3859305"/>
          </a:xfrm>
          <a:prstGeom prst="rect">
            <a:avLst/>
          </a:prstGeom>
        </p:spPr>
      </p:pic>
    </p:spTree>
    <p:extLst>
      <p:ext uri="{BB962C8B-B14F-4D97-AF65-F5344CB8AC3E}">
        <p14:creationId xmlns:p14="http://schemas.microsoft.com/office/powerpoint/2010/main" val="143500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FA0F11-81FE-97E4-6F43-CFD5A917B03A}"/>
              </a:ext>
            </a:extLst>
          </p:cNvPr>
          <p:cNvSpPr>
            <a:spLocks noGrp="1"/>
          </p:cNvSpPr>
          <p:nvPr>
            <p:ph idx="1"/>
          </p:nvPr>
        </p:nvSpPr>
        <p:spPr>
          <a:xfrm>
            <a:off x="838200" y="242048"/>
            <a:ext cx="10515600" cy="5934916"/>
          </a:xfrm>
        </p:spPr>
        <p:txBody>
          <a:bodyPr>
            <a:normAutofit fontScale="25000" lnSpcReduction="20000"/>
          </a:bodyPr>
          <a:lstStyle/>
          <a:p>
            <a:pPr marL="0" indent="0">
              <a:lnSpc>
                <a:spcPct val="115000"/>
              </a:lnSpc>
              <a:spcAft>
                <a:spcPts val="800"/>
              </a:spcAft>
              <a:buNone/>
            </a:pPr>
            <a:r>
              <a:rPr lang="tr-TR" sz="7200" b="1" kern="100" dirty="0">
                <a:effectLst/>
                <a:latin typeface="Aptos" panose="020B0004020202020204" pitchFamily="34" charset="0"/>
                <a:ea typeface="Aptos" panose="020B0004020202020204" pitchFamily="34" charset="0"/>
                <a:cs typeface="Times New Roman" panose="02020603050405020304" pitchFamily="18" charset="0"/>
              </a:rPr>
              <a:t>Makinelerle Rekabet</a:t>
            </a:r>
            <a:endParaRPr lang="tr-TR" sz="7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tr-TR" sz="7200" kern="100" dirty="0">
                <a:effectLst/>
                <a:latin typeface="Aptos" panose="020B0004020202020204" pitchFamily="34" charset="0"/>
                <a:ea typeface="Aptos" panose="020B0004020202020204" pitchFamily="34" charset="0"/>
                <a:cs typeface="Times New Roman" panose="02020603050405020304" pitchFamily="18" charset="0"/>
              </a:rPr>
              <a:t>Yükseköğretim kurumları, müfredatlarını empati, duygusal zeka ve yalnızca insanların sahip olduğu diğer yetkinliklere odaklanan bir öğrenme modeliyle devrilebilir. Eğitim çok değişecek; makinelerin yaptığı rutin ve sıradan işlerle rekabet etmeyi bırakmalıyız. Bu durum birçok işlerimizi  dış kaynak kullanarak halletmemizi sağlayacak.  </a:t>
            </a:r>
          </a:p>
          <a:p>
            <a:pPr>
              <a:lnSpc>
                <a:spcPct val="115000"/>
              </a:lnSpc>
              <a:spcAft>
                <a:spcPts val="800"/>
              </a:spcAft>
            </a:pPr>
            <a:r>
              <a:rPr lang="tr-TR" sz="7200" kern="100" dirty="0">
                <a:effectLst/>
                <a:latin typeface="Aptos" panose="020B0004020202020204" pitchFamily="34" charset="0"/>
                <a:ea typeface="Aptos" panose="020B0004020202020204" pitchFamily="34" charset="0"/>
                <a:cs typeface="Times New Roman" panose="02020603050405020304" pitchFamily="18" charset="0"/>
              </a:rPr>
              <a:t>İnsanlarda merhamet, acıma ve ve "duygusal zekaya sahip" olarak nitelendiren farklı yetenekler var. Hammaliyeyi YZ ya bırakıp , doğal yeteneklerimizi kullanmalı ve yoksulluk, açlık ve insan hakları gibi gerçek dünya sorunlarına odaklanmalıyız</a:t>
            </a:r>
          </a:p>
          <a:p>
            <a:pPr>
              <a:lnSpc>
                <a:spcPct val="115000"/>
              </a:lnSpc>
              <a:spcAft>
                <a:spcPts val="800"/>
              </a:spcAft>
            </a:pPr>
            <a:r>
              <a:rPr lang="tr-TR" sz="7200" kern="100" dirty="0">
                <a:effectLst/>
                <a:latin typeface="Aptos" panose="020B0004020202020204" pitchFamily="34" charset="0"/>
                <a:ea typeface="Aptos" panose="020B0004020202020204" pitchFamily="34" charset="0"/>
                <a:cs typeface="Times New Roman" panose="02020603050405020304" pitchFamily="18" charset="0"/>
              </a:rPr>
              <a:t>İnsanı insan yapan değerler, günümüzün teknolojik ilerlemeleriyle azalmaz ve artmaz.  "İnsanların yaptığı temel hata, makinelerle rekabet etmeye mecbur olduğumuzu düşünmesidir. Elbette yeni teknolojiler, binlerce yıldır üstlendiğimiz basit görevleri devralabilir.  Ancak bu makineleri geliştirmek için ayrı bir yetenek gerek. Bu ancak insanda var olan bir yetenek olup post hümanizm bir hayal ürünüdür.  </a:t>
            </a:r>
          </a:p>
          <a:p>
            <a:pPr>
              <a:lnSpc>
                <a:spcPct val="115000"/>
              </a:lnSpc>
              <a:spcAft>
                <a:spcPts val="800"/>
              </a:spcAft>
            </a:pPr>
            <a:r>
              <a:rPr lang="tr-TR" sz="7200" kern="100" dirty="0">
                <a:effectLst/>
                <a:latin typeface="Aptos" panose="020B0004020202020204" pitchFamily="34" charset="0"/>
                <a:ea typeface="Aptos" panose="020B0004020202020204" pitchFamily="34" charset="0"/>
                <a:cs typeface="Times New Roman" panose="02020603050405020304" pitchFamily="18" charset="0"/>
              </a:rPr>
              <a:t>Peki, bu yükseköğretim kurumları için ne anlama geliyor? Teknoloji, öğrenme süreçlerini daha verimli hale getirerek gerçek dünya sorunlarının üstesinden gelmemize yardımcı olabilir. Gelecekte, dünyayı daha derinlemesine anlayabilir, karşılaştığımız gerçek sorunları çözmeyi ve kaynaklarımızı daha etkin bir şekilde kullanmayı öğrenebiliriz. Eğitim kurumları, yalnızca bilgi aktarımının ötesine geçerek, başkalarına destek sunan ve gerçek dünya problemlerini çözme becerilerimizi geliştiren çözümlere evrilecek mahiyettedir. </a:t>
            </a:r>
          </a:p>
          <a:p>
            <a:endParaRPr lang="tr-TR" dirty="0"/>
          </a:p>
        </p:txBody>
      </p:sp>
    </p:spTree>
    <p:extLst>
      <p:ext uri="{BB962C8B-B14F-4D97-AF65-F5344CB8AC3E}">
        <p14:creationId xmlns:p14="http://schemas.microsoft.com/office/powerpoint/2010/main" val="397286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B866B7-1F54-D87F-84EF-0D3BA74A638E}"/>
              </a:ext>
            </a:extLst>
          </p:cNvPr>
          <p:cNvSpPr>
            <a:spLocks noGrp="1"/>
          </p:cNvSpPr>
          <p:nvPr>
            <p:ph idx="1"/>
          </p:nvPr>
        </p:nvSpPr>
        <p:spPr>
          <a:xfrm>
            <a:off x="838201" y="548640"/>
            <a:ext cx="6786282" cy="5628323"/>
          </a:xfrm>
        </p:spPr>
        <p:txBody>
          <a:bodyPr>
            <a:normAutofit fontScale="92500" lnSpcReduction="20000"/>
          </a:bodyPr>
          <a:lstStyle/>
          <a:p>
            <a:r>
              <a:rPr lang="tr-TR" sz="2000" kern="100" dirty="0">
                <a:effectLst/>
                <a:latin typeface="Aptos" panose="020B0004020202020204" pitchFamily="34" charset="0"/>
                <a:ea typeface="Aptos" panose="020B0004020202020204" pitchFamily="34" charset="0"/>
                <a:cs typeface="Times New Roman" panose="02020603050405020304" pitchFamily="18" charset="0"/>
              </a:rPr>
              <a:t>Eğitimin, özellikle de eğitim kurumlarının geleceği, bir gizemle çevrilidir. 2050’lerde , bu binaların nasıl kullanılacağı, amaçlarının ne olduğu ve bu değişimin öğretim ve öğrenimi nasıl dönüştüreceği konusunda muazzam değişiklikler görebiliriz. </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Üniversitelerimiz, toplumumuzun merkezi haline gelen çok yönlü tesisler olarak işlev gören teknoloji merkezlerine dönüşebilir. Öte yandan, bu kurumlar tamamen ortadan kalkabilir; öğrenimi evlerimizden çıkmadan gerçekleştirebiliriz. Ayrıca, en yeni teknolojilere sahip öğrencilerle bu imkanlardan mahrum kalanlar arasında bölünmüş sınıfların bulunduğu düşmanca eğitim ortamlarıyla karşılaşabiliriz. </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2050 yılına ait bir sıfır emisyonlu kampüs, bugün bildiğimiz kampüslerden oldukça farklı olacaktır. </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Aslında, dört yıllık lisans programlarının bile yakında geçersiz hale gelebileceği öne sürülmekte; çünkü eğitimin odak noktası yaşam boyu öğrenme modelleri ve kişiselleştirilmiş öğrenci eğitimine kayıyor. </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Sıfır emisyon baskılarının ve öğretim ile öğrenim modellerinin yeniden yapılandırılmasının, hazır olan kampüsleri köklü bir şekilde dönüştüreceği (hazır olmayanları ise cezalandıracağı) anlamına geliyor. </a:t>
            </a:r>
            <a:endParaRPr lang="tr-TR" dirty="0"/>
          </a:p>
        </p:txBody>
      </p:sp>
      <p:pic>
        <p:nvPicPr>
          <p:cNvPr id="2" name="Resim 1">
            <a:extLst>
              <a:ext uri="{FF2B5EF4-FFF2-40B4-BE49-F238E27FC236}">
                <a16:creationId xmlns:a16="http://schemas.microsoft.com/office/drawing/2014/main" id="{3941993E-C2E9-DDD9-1D95-E3AB13DA710C}"/>
              </a:ext>
            </a:extLst>
          </p:cNvPr>
          <p:cNvPicPr>
            <a:picLocks noChangeAspect="1"/>
          </p:cNvPicPr>
          <p:nvPr/>
        </p:nvPicPr>
        <p:blipFill>
          <a:blip r:embed="rId2"/>
          <a:stretch>
            <a:fillRect/>
          </a:stretch>
        </p:blipFill>
        <p:spPr>
          <a:xfrm>
            <a:off x="7837026" y="411629"/>
            <a:ext cx="4146910" cy="3017371"/>
          </a:xfrm>
          <a:prstGeom prst="rect">
            <a:avLst/>
          </a:prstGeom>
        </p:spPr>
      </p:pic>
      <p:pic>
        <p:nvPicPr>
          <p:cNvPr id="4" name="Resim 3">
            <a:extLst>
              <a:ext uri="{FF2B5EF4-FFF2-40B4-BE49-F238E27FC236}">
                <a16:creationId xmlns:a16="http://schemas.microsoft.com/office/drawing/2014/main" id="{38203F8C-0451-260F-1E85-F6E93483E18B}"/>
              </a:ext>
            </a:extLst>
          </p:cNvPr>
          <p:cNvPicPr>
            <a:picLocks noChangeAspect="1"/>
          </p:cNvPicPr>
          <p:nvPr/>
        </p:nvPicPr>
        <p:blipFill>
          <a:blip r:embed="rId3"/>
          <a:stretch>
            <a:fillRect/>
          </a:stretch>
        </p:blipFill>
        <p:spPr>
          <a:xfrm>
            <a:off x="8175810" y="3214883"/>
            <a:ext cx="3469341" cy="2809399"/>
          </a:xfrm>
          <a:prstGeom prst="rect">
            <a:avLst/>
          </a:prstGeom>
        </p:spPr>
      </p:pic>
    </p:spTree>
    <p:extLst>
      <p:ext uri="{BB962C8B-B14F-4D97-AF65-F5344CB8AC3E}">
        <p14:creationId xmlns:p14="http://schemas.microsoft.com/office/powerpoint/2010/main" val="292330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B8C019-D8C2-CA8D-CD98-959C9BC0EB41}"/>
              </a:ext>
            </a:extLst>
          </p:cNvPr>
          <p:cNvSpPr>
            <a:spLocks noGrp="1"/>
          </p:cNvSpPr>
          <p:nvPr>
            <p:ph idx="1"/>
          </p:nvPr>
        </p:nvSpPr>
        <p:spPr>
          <a:xfrm>
            <a:off x="838201" y="785813"/>
            <a:ext cx="6140823" cy="5391150"/>
          </a:xfrm>
        </p:spPr>
        <p:txBody>
          <a:bodyPr>
            <a:normAutofit fontScale="77500" lnSpcReduction="20000"/>
          </a:bodyPr>
          <a:lstStyle/>
          <a:p>
            <a:r>
              <a:rPr lang="tr-TR" sz="2600" dirty="0">
                <a:solidFill>
                  <a:srgbClr val="000000"/>
                </a:solidFill>
              </a:rPr>
              <a:t>2</a:t>
            </a:r>
            <a:r>
              <a:rPr lang="tr-TR" sz="2600" b="0" i="0" u="none" strike="noStrike" dirty="0">
                <a:solidFill>
                  <a:srgbClr val="000000"/>
                </a:solidFill>
                <a:effectLst/>
              </a:rPr>
              <a:t>050’ </a:t>
            </a:r>
            <a:r>
              <a:rPr lang="tr-TR" sz="2600" b="0" i="0" u="none" strike="noStrike" dirty="0" err="1">
                <a:solidFill>
                  <a:srgbClr val="000000"/>
                </a:solidFill>
                <a:effectLst/>
              </a:rPr>
              <a:t>lerde</a:t>
            </a:r>
            <a:r>
              <a:rPr lang="tr-TR" sz="2600" b="0" i="0" u="none" strike="noStrike" dirty="0">
                <a:solidFill>
                  <a:srgbClr val="000000"/>
                </a:solidFill>
                <a:effectLst/>
              </a:rPr>
              <a:t> teknoloji platformunun evrilmesi ile ; yönetim, ekonomi ve eğlence alanlarında da üniversitelerde beklenen değişimlerin benzeri gelişecek. </a:t>
            </a:r>
            <a:r>
              <a:rPr lang="tr-TR" sz="2600" dirty="0">
                <a:solidFill>
                  <a:srgbClr val="000000"/>
                </a:solidFill>
              </a:rPr>
              <a:t>Yüksek öğretim</a:t>
            </a:r>
            <a:r>
              <a:rPr lang="tr-TR" sz="2600" b="0" i="0" u="none" strike="noStrike" dirty="0">
                <a:solidFill>
                  <a:srgbClr val="000000"/>
                </a:solidFill>
                <a:effectLst/>
              </a:rPr>
              <a:t> alanı da bu yüzyılda dört ana faktöre uyum sağlamak üzere evrim geçirecek. Bu faktörler şunlardır:</a:t>
            </a:r>
          </a:p>
          <a:p>
            <a:pPr lvl="1"/>
            <a:r>
              <a:rPr lang="tr-TR" sz="2600" b="0" i="0" u="none" strike="noStrike" dirty="0">
                <a:solidFill>
                  <a:srgbClr val="000000"/>
                </a:solidFill>
                <a:effectLst/>
              </a:rPr>
              <a:t>İnternet hızı ve  erişimi  artacak</a:t>
            </a:r>
          </a:p>
          <a:p>
            <a:pPr lvl="1"/>
            <a:r>
              <a:rPr lang="tr-TR" sz="2600" b="0" i="0" u="none" strike="noStrike" dirty="0">
                <a:solidFill>
                  <a:srgbClr val="000000"/>
                </a:solidFill>
                <a:effectLst/>
              </a:rPr>
              <a:t>Teknolojide </a:t>
            </a:r>
            <a:r>
              <a:rPr lang="tr-TR" sz="2600" b="0" i="0" u="none" strike="noStrike" dirty="0" err="1">
                <a:solidFill>
                  <a:srgbClr val="000000"/>
                </a:solidFill>
                <a:effectLst/>
              </a:rPr>
              <a:t>yevmil</a:t>
            </a:r>
            <a:r>
              <a:rPr lang="tr-TR" sz="2600" b="0" i="0" u="none" strike="noStrike" dirty="0">
                <a:solidFill>
                  <a:srgbClr val="000000"/>
                </a:solidFill>
                <a:effectLst/>
              </a:rPr>
              <a:t> beter ( her gün öncekinden çok )  gelişecek.</a:t>
            </a:r>
          </a:p>
          <a:p>
            <a:pPr lvl="1"/>
            <a:r>
              <a:rPr lang="tr-TR" sz="2600" b="0" i="0" u="none" strike="noStrike" dirty="0">
                <a:solidFill>
                  <a:srgbClr val="000000"/>
                </a:solidFill>
                <a:effectLst/>
              </a:rPr>
              <a:t>Dağınık yaşam ve öğrenme biçimleri egemen olacak</a:t>
            </a:r>
          </a:p>
          <a:p>
            <a:pPr lvl="1"/>
            <a:r>
              <a:rPr lang="tr-TR" sz="2600" b="0" i="0" u="none" strike="noStrike" dirty="0">
                <a:solidFill>
                  <a:srgbClr val="000000"/>
                </a:solidFill>
                <a:effectLst/>
              </a:rPr>
              <a:t>Oyunlaştırma ile problem çözmede girişimleri yaygınlaşacak</a:t>
            </a:r>
          </a:p>
          <a:p>
            <a:pPr algn="l">
              <a:buFont typeface="Arial" panose="020B0604020202020204" pitchFamily="34" charset="0"/>
              <a:buChar char="•"/>
            </a:pPr>
            <a:r>
              <a:rPr lang="tr-TR" sz="2600" b="0" i="0" u="none" strike="noStrike" dirty="0">
                <a:solidFill>
                  <a:srgbClr val="000000"/>
                </a:solidFill>
                <a:effectLst/>
              </a:rPr>
              <a:t> 2050 ve sonrasında beklenen bu büyük değişim, eğitim ve öğretim anlayışımızda devrim niteliğinde bir dönüşüm yaşanacak</a:t>
            </a:r>
          </a:p>
          <a:p>
            <a:pPr algn="l">
              <a:buFont typeface="Arial" panose="020B0604020202020204" pitchFamily="34" charset="0"/>
              <a:buChar char="•"/>
            </a:pPr>
            <a:r>
              <a:rPr lang="tr-TR" sz="2600" b="0" i="0" u="none" strike="noStrike" dirty="0">
                <a:solidFill>
                  <a:srgbClr val="000000"/>
                </a:solidFill>
                <a:effectLst/>
              </a:rPr>
              <a:t>Bilgilerin iletildiği ve hafızanın test edildiği merkezi bir yapıdan uzaklaşarak, geleceğin sınıfı çok daha pratik ve etkileşimli bir hale gelecek. Gelecek nesiller için eğitim, okuldan çok oyun oynamaya benzer bir deneyimin yaşanması beklenmektedir.</a:t>
            </a:r>
          </a:p>
          <a:p>
            <a:pPr marL="0" indent="0">
              <a:buNone/>
            </a:pPr>
            <a:endParaRPr lang="tr-TR" dirty="0"/>
          </a:p>
        </p:txBody>
      </p:sp>
      <p:pic>
        <p:nvPicPr>
          <p:cNvPr id="2" name="Resim 1">
            <a:extLst>
              <a:ext uri="{FF2B5EF4-FFF2-40B4-BE49-F238E27FC236}">
                <a16:creationId xmlns:a16="http://schemas.microsoft.com/office/drawing/2014/main" id="{D6148A2A-2835-0DF6-0713-549A35BBAEC4}"/>
              </a:ext>
            </a:extLst>
          </p:cNvPr>
          <p:cNvPicPr>
            <a:picLocks noChangeAspect="1"/>
          </p:cNvPicPr>
          <p:nvPr/>
        </p:nvPicPr>
        <p:blipFill>
          <a:blip r:embed="rId2"/>
          <a:stretch>
            <a:fillRect/>
          </a:stretch>
        </p:blipFill>
        <p:spPr>
          <a:xfrm>
            <a:off x="6979024" y="1027860"/>
            <a:ext cx="4398588" cy="4398588"/>
          </a:xfrm>
          <a:prstGeom prst="rect">
            <a:avLst/>
          </a:prstGeom>
        </p:spPr>
      </p:pic>
    </p:spTree>
    <p:extLst>
      <p:ext uri="{BB962C8B-B14F-4D97-AF65-F5344CB8AC3E}">
        <p14:creationId xmlns:p14="http://schemas.microsoft.com/office/powerpoint/2010/main" val="322324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CD9678-96D9-9F30-75C0-9314C7841AB0}"/>
              </a:ext>
            </a:extLst>
          </p:cNvPr>
          <p:cNvSpPr>
            <a:spLocks noGrp="1"/>
          </p:cNvSpPr>
          <p:nvPr>
            <p:ph idx="1"/>
          </p:nvPr>
        </p:nvSpPr>
        <p:spPr>
          <a:xfrm>
            <a:off x="838200" y="600075"/>
            <a:ext cx="10515600" cy="5576888"/>
          </a:xfrm>
        </p:spPr>
        <p:txBody>
          <a:bodyPr>
            <a:normAutofit fontScale="92500" lnSpcReduction="10000"/>
          </a:bodyPr>
          <a:lstStyle/>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Dünyamızın mevcut teknoloji düzeyi ,dokunma hissini ve hareket algısını uyarmakla sınırlı olup . Bunun  2050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lerde</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haptik</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teknolojiler, artırılmış gerçeklik (AR) ve sanal gerçeklik (VR) bir araya gelerek tamamen gerçekçi ve etkileyici ortamlar oluşturabileceği tahmin edilmektedir.  </a:t>
            </a:r>
          </a:p>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Bu ortamlar, görme, işitme, dokunma, tat ve koku gibi beş ana duyunun yanı sıra basınç, ağrı, sıcaklık gibi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somatosensory</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algıyı da uyandıracak nitelikte olacaktır. Başka bir deyiş ile Evlerimiz check-up  ve tedavi merkezlerine dönüşecek,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hastahaneler</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büyük ölçüde ameliyathane niteliği kazanacaktır. </a:t>
            </a:r>
          </a:p>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Yeni ve kişiselleştirilmiş müfredatlar, yapay zeka destekli tanıma değerlendirmeleri, geleneksel notlandırma, test ve sınavların yerini alarak öğrencilerin başarılarını ölçmede birincil yöntem haline gelecektir. Öğrencilere harf notları veya geçme/kalma değerlendirmeleri verilmek yerine, yeni eğitim seviyelerini ulaşmak hazırlanacak reçeteleri uygulamaları gerekecektir.</a:t>
            </a:r>
          </a:p>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Öğrencilerin sınıflara bağlanma kolaylığı, öğretmenlerin fiziksel olarak sınıfta bulunmalarını gereksiz hale getirecektir. 2050 yılına gelindiğinde "sanaldan öğretmen" terimi gerçek bir meslek tanımı haline gelebilir!</a:t>
            </a:r>
          </a:p>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Yapay zeka ve sosyal robotlar alanındaki devam eden ilerlemeler, sanal veya robotik öğretmenlerin ve eğitim asistanlarının yer aldığı sınıfların ortaya çıkmasına yol açacaktır. Öğrencilerin önemli bir kısmı derslerinde kod yazmayı ve robot inşa etmeyi, karmaşık makineleri söküp yeniden bir araya getirmeyi ve STEM becerilerini geliştiren diğer görevleri öğrenmeye harcayacaktır.</a:t>
            </a:r>
          </a:p>
          <a:p>
            <a:endParaRPr lang="tr-TR" dirty="0"/>
          </a:p>
        </p:txBody>
      </p:sp>
    </p:spTree>
    <p:extLst>
      <p:ext uri="{BB962C8B-B14F-4D97-AF65-F5344CB8AC3E}">
        <p14:creationId xmlns:p14="http://schemas.microsoft.com/office/powerpoint/2010/main" val="157996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9F43C3-B954-5063-00CF-30227C05F5D8}"/>
              </a:ext>
            </a:extLst>
          </p:cNvPr>
          <p:cNvSpPr>
            <a:spLocks noGrp="1"/>
          </p:cNvSpPr>
          <p:nvPr>
            <p:ph idx="1"/>
          </p:nvPr>
        </p:nvSpPr>
        <p:spPr>
          <a:xfrm>
            <a:off x="838199" y="600075"/>
            <a:ext cx="6755969" cy="5576888"/>
          </a:xfrm>
        </p:spPr>
        <p:txBody>
          <a:bodyPr>
            <a:normAutofit fontScale="92500" lnSpcReduction="10000"/>
          </a:bodyPr>
          <a:lstStyle/>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Geçtiğimiz yıl, koronavirüs ve sonuç olarak yaşanan okul kapanmaları, çevrimiçi öğrenmenin büyümesinde önemli bir etken olmuştur.  Koronavirüs çevrimiçi  sınıfları adeta  patlatmış,  BM'nin raporuna göre , 2025 yılına kadar çevrimiçi eğitim pazarının yaklaşık 320 milyar USD değerine ulaşacağını  tahmin edilmiştir. </a:t>
            </a:r>
            <a:r>
              <a:rPr lang="tr-TR" sz="1800" kern="100" dirty="0">
                <a:latin typeface="Aptos" panose="020B0004020202020204" pitchFamily="34" charset="0"/>
                <a:ea typeface="Aptos" panose="020B0004020202020204" pitchFamily="34" charset="0"/>
                <a:cs typeface="Times New Roman" panose="02020603050405020304" pitchFamily="18" charset="0"/>
              </a:rPr>
              <a:t> Bu projeksiyonun 2050 lere taşınması durumunda pazarın trilyonları aşacağı abartı olmamalıdır.</a:t>
            </a:r>
          </a:p>
          <a:p>
            <a:pPr>
              <a:lnSpc>
                <a:spcPct val="115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Eğitimdeki "oyunlaştırma" yaklaşımı, önemli bir değişimi temsil ediyor. Bu felsefenin temelleri, Elon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Musk</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ve eğitimci Joshua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Dahn</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tarafından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Musk'ın</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çocukları ve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SpaceX</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çalışanlarının çocukları için kurulan Ad Astra adlı özel okulda atıldı. Bu okul, zamanla aynı prensipleri benimseyen ve genel halka açık bir okul olan Astra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Nova'ya</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dönüştü. Bu okullar, yapılandırılmamış öğrenme ve problem çözme becerilerine vurgu yaparak, gelecekteki eğitim sisteminin nasıl olabileceğine dair ilham verici bir örnek sunuyor.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Musk</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2013 yılında çevrimiçi eğitim platformu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Khan</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Academy'nin kurucusu Sal </a:t>
            </a:r>
            <a:r>
              <a:rPr lang="tr-TR" sz="1800" kern="100" dirty="0" err="1">
                <a:effectLst/>
                <a:latin typeface="Aptos" panose="020B0004020202020204" pitchFamily="34" charset="0"/>
                <a:ea typeface="Aptos" panose="020B0004020202020204" pitchFamily="34" charset="0"/>
                <a:cs typeface="Times New Roman" panose="02020603050405020304" pitchFamily="18" charset="0"/>
              </a:rPr>
              <a:t>Khan</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 ile yaptığı bir röportajda, bu konudaki görüşlerini şu şekilde ifade etmiştir:</a:t>
            </a:r>
          </a:p>
          <a:p>
            <a:pPr>
              <a:lnSpc>
                <a:spcPct val="115000"/>
              </a:lnSpc>
              <a:spcAft>
                <a:spcPts val="800"/>
              </a:spcAft>
            </a:pPr>
            <a:endParaRPr lang="tr-TR" sz="18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2" name="Resim 1">
            <a:extLst>
              <a:ext uri="{FF2B5EF4-FFF2-40B4-BE49-F238E27FC236}">
                <a16:creationId xmlns:a16="http://schemas.microsoft.com/office/drawing/2014/main" id="{97B6EC88-0166-8BAA-BB4B-843C02715726}"/>
              </a:ext>
            </a:extLst>
          </p:cNvPr>
          <p:cNvPicPr>
            <a:picLocks noChangeAspect="1"/>
          </p:cNvPicPr>
          <p:nvPr/>
        </p:nvPicPr>
        <p:blipFill>
          <a:blip r:embed="rId2"/>
          <a:stretch>
            <a:fillRect/>
          </a:stretch>
        </p:blipFill>
        <p:spPr>
          <a:xfrm>
            <a:off x="7750443" y="1103312"/>
            <a:ext cx="4122980" cy="4122980"/>
          </a:xfrm>
          <a:prstGeom prst="rect">
            <a:avLst/>
          </a:prstGeom>
        </p:spPr>
      </p:pic>
    </p:spTree>
    <p:extLst>
      <p:ext uri="{BB962C8B-B14F-4D97-AF65-F5344CB8AC3E}">
        <p14:creationId xmlns:p14="http://schemas.microsoft.com/office/powerpoint/2010/main" val="63817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9DB9A3-BFD3-C468-82CC-45513670021E}"/>
              </a:ext>
            </a:extLst>
          </p:cNvPr>
          <p:cNvSpPr>
            <a:spLocks noGrp="1"/>
          </p:cNvSpPr>
          <p:nvPr>
            <p:ph idx="1"/>
          </p:nvPr>
        </p:nvSpPr>
        <p:spPr>
          <a:xfrm>
            <a:off x="838200" y="702129"/>
            <a:ext cx="10515600" cy="5474834"/>
          </a:xfrm>
        </p:spPr>
        <p:txBody>
          <a:bodyPr>
            <a:normAutofit fontScale="77500" lnSpcReduction="20000"/>
          </a:bodyPr>
          <a:lstStyle/>
          <a:p>
            <a:pPr marL="0" indent="0">
              <a:buNone/>
            </a:pPr>
            <a:r>
              <a:rPr lang="tr-TR" b="1" dirty="0"/>
              <a:t>Kıymetli </a:t>
            </a:r>
            <a:r>
              <a:rPr lang="tr-TR" b="1" i="1" dirty="0"/>
              <a:t>Öğretim Üyesi  </a:t>
            </a:r>
            <a:r>
              <a:rPr lang="tr-TR" b="1" dirty="0" err="1"/>
              <a:t>Arkadarşarım</a:t>
            </a:r>
            <a:r>
              <a:rPr lang="tr-TR" b="1" dirty="0"/>
              <a:t> Sizler </a:t>
            </a:r>
            <a:r>
              <a:rPr lang="tr-TR" b="1" dirty="0" err="1"/>
              <a:t>Etbette</a:t>
            </a:r>
            <a:r>
              <a:rPr lang="tr-TR" b="1" dirty="0"/>
              <a:t> Öğretmen değilsiniz</a:t>
            </a:r>
          </a:p>
          <a:p>
            <a:r>
              <a:rPr lang="tr-TR" dirty="0"/>
              <a:t>Sizler öğrencilerine bilgi birikimlerini aktaran onlara güç ve  değer katan birer </a:t>
            </a:r>
            <a:r>
              <a:rPr lang="tr-TR" dirty="0" err="1"/>
              <a:t>mentörlersiniz</a:t>
            </a:r>
            <a:r>
              <a:rPr lang="tr-TR" dirty="0"/>
              <a:t>. </a:t>
            </a:r>
            <a:r>
              <a:rPr lang="tr-TR" b="0" i="0" u="none" strike="noStrike" dirty="0">
                <a:solidFill>
                  <a:srgbClr val="000000"/>
                </a:solidFill>
                <a:effectLst/>
                <a:latin typeface="-webkit-standard"/>
              </a:rPr>
              <a:t>Bu yetenekli bilge  topluluktan doğacak olağanüstü başarıları görenlere selam olsun.   </a:t>
            </a:r>
          </a:p>
          <a:p>
            <a:r>
              <a:rPr lang="tr-TR" b="0" i="0" u="none" strike="noStrike" dirty="0">
                <a:solidFill>
                  <a:srgbClr val="000000"/>
                </a:solidFill>
                <a:effectLst/>
              </a:rPr>
              <a:t>Hepimiz biliyoruz ki, üniversiteler  yalnızca eğitim hizmetleri veren birer kurumlar değildir.  Aynı zamanda üniversiteler; toplumsal, teknolojik, ekonomik ve çevresel boyutları olan karmaşık sistemlerdir.</a:t>
            </a:r>
          </a:p>
          <a:p>
            <a:r>
              <a:rPr lang="tr-TR" sz="2800" kern="100" dirty="0">
                <a:effectLst/>
                <a:latin typeface="Aptos" panose="020B0004020202020204" pitchFamily="34" charset="0"/>
                <a:ea typeface="Aptos" panose="020B0004020202020204" pitchFamily="34" charset="0"/>
                <a:cs typeface="Times New Roman" panose="02020603050405020304" pitchFamily="18" charset="0"/>
              </a:rPr>
              <a:t>Üniversitenizde , işbirliği ve birlikteliğin, bölüşme ve değer katma potansiyelinizin dayanılmaz füzyonunu görüyor gibiyim. Bu güzide ortamda; heyecan verici deneylerden, ilginç tartışmalara kadar, ilginizi çekecek ve tutkunuzu ateşleyecek bir öğrenme yolculuğu yapmaktasınız.</a:t>
            </a:r>
          </a:p>
          <a:p>
            <a:r>
              <a:rPr lang="tr-TR" kern="100" dirty="0">
                <a:latin typeface="Aptos" panose="020B0004020202020204" pitchFamily="34" charset="0"/>
                <a:ea typeface="Aptos" panose="020B0004020202020204" pitchFamily="34" charset="0"/>
                <a:cs typeface="Times New Roman" panose="02020603050405020304" pitchFamily="18" charset="0"/>
              </a:rPr>
              <a:t>Bu yıl başlayan öğrencilerinizin 2030'larda iş dünyasına geçiş yapacağı söylenebilir. ‘030 da iş dünyasına giren bir üniversite mezunu yaklaşık 30 yıl çalıştığını düşünsek 2060’larda bile çalışma zincirinin bir parçası olacaktır. </a:t>
            </a:r>
          </a:p>
          <a:p>
            <a:r>
              <a:rPr lang="tr-TR" sz="2800" kern="100" dirty="0">
                <a:effectLst/>
                <a:latin typeface="Aptos" panose="020B0004020202020204" pitchFamily="34" charset="0"/>
                <a:ea typeface="Aptos" panose="020B0004020202020204" pitchFamily="34" charset="0"/>
                <a:cs typeface="Times New Roman" panose="02020603050405020304" pitchFamily="18" charset="0"/>
              </a:rPr>
              <a:t>Öğrencilerimiz, teknoloji trendleri dürbününü takarak 2050 ‘</a:t>
            </a:r>
            <a:r>
              <a:rPr lang="tr-TR" sz="2800" kern="100" dirty="0" err="1">
                <a:effectLst/>
                <a:latin typeface="Aptos" panose="020B0004020202020204" pitchFamily="34" charset="0"/>
                <a:ea typeface="Aptos" panose="020B0004020202020204" pitchFamily="34" charset="0"/>
                <a:cs typeface="Times New Roman" panose="02020603050405020304" pitchFamily="18" charset="0"/>
              </a:rPr>
              <a:t>lerden</a:t>
            </a:r>
            <a:r>
              <a:rPr lang="tr-TR" sz="2800" kern="100" dirty="0">
                <a:effectLst/>
                <a:latin typeface="Aptos" panose="020B0004020202020204" pitchFamily="34" charset="0"/>
                <a:ea typeface="Aptos" panose="020B0004020202020204" pitchFamily="34" charset="0"/>
                <a:cs typeface="Times New Roman" panose="02020603050405020304" pitchFamily="18" charset="0"/>
              </a:rPr>
              <a:t> 2025’lere doğru bakmalıyız. Onları geleceğin iş dünyasına hazırlayamadıktan sonra tüm emeklerimizin </a:t>
            </a:r>
            <a:r>
              <a:rPr lang="tr-TR" sz="2800" kern="100" dirty="0" err="1">
                <a:effectLst/>
                <a:latin typeface="Aptos" panose="020B0004020202020204" pitchFamily="34" charset="0"/>
                <a:ea typeface="Aptos" panose="020B0004020202020204" pitchFamily="34" charset="0"/>
                <a:cs typeface="Times New Roman" panose="02020603050405020304" pitchFamily="18" charset="0"/>
              </a:rPr>
              <a:t>ısraf</a:t>
            </a:r>
            <a:r>
              <a:rPr lang="tr-TR" sz="2800" kern="100" dirty="0">
                <a:effectLst/>
                <a:latin typeface="Aptos" panose="020B0004020202020204" pitchFamily="34" charset="0"/>
                <a:ea typeface="Aptos" panose="020B0004020202020204" pitchFamily="34" charset="0"/>
                <a:cs typeface="Times New Roman" panose="02020603050405020304" pitchFamily="18" charset="0"/>
              </a:rPr>
              <a:t> olacağı açıktır. </a:t>
            </a:r>
          </a:p>
          <a:p>
            <a:r>
              <a:rPr lang="tr-TR" b="1" i="1" kern="100" dirty="0">
                <a:latin typeface="Aptos" panose="020B0004020202020204" pitchFamily="34" charset="0"/>
                <a:ea typeface="Aptos" panose="020B0004020202020204" pitchFamily="34" charset="0"/>
                <a:cs typeface="Times New Roman" panose="02020603050405020304" pitchFamily="18" charset="0"/>
              </a:rPr>
              <a:t>Öğretim üyeleri gelecekten bu günlere, öğretmenler de bu </a:t>
            </a:r>
            <a:r>
              <a:rPr lang="tr-TR" b="1" i="1" kern="100" dirty="0" err="1">
                <a:latin typeface="Aptos" panose="020B0004020202020204" pitchFamily="34" charset="0"/>
                <a:ea typeface="Aptos" panose="020B0004020202020204" pitchFamily="34" charset="0"/>
                <a:cs typeface="Times New Roman" panose="02020603050405020304" pitchFamily="18" charset="0"/>
              </a:rPr>
              <a:t>gğünlerden</a:t>
            </a:r>
            <a:r>
              <a:rPr lang="tr-TR" b="1" i="1" kern="100" dirty="0">
                <a:latin typeface="Aptos" panose="020B0004020202020204" pitchFamily="34" charset="0"/>
                <a:ea typeface="Aptos" panose="020B0004020202020204" pitchFamily="34" charset="0"/>
                <a:cs typeface="Times New Roman" panose="02020603050405020304" pitchFamily="18" charset="0"/>
              </a:rPr>
              <a:t> geleceğe bakarlar </a:t>
            </a:r>
            <a:endParaRPr lang="tr-TR" sz="2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78782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79B478-3445-884A-52A6-7767B468A526}"/>
              </a:ext>
            </a:extLst>
          </p:cNvPr>
          <p:cNvSpPr>
            <a:spLocks noGrp="1"/>
          </p:cNvSpPr>
          <p:nvPr>
            <p:ph idx="1"/>
          </p:nvPr>
        </p:nvSpPr>
        <p:spPr>
          <a:xfrm>
            <a:off x="838200" y="671513"/>
            <a:ext cx="10515600" cy="5505450"/>
          </a:xfrm>
        </p:spPr>
        <p:txBody>
          <a:bodyPr>
            <a:noAutofit/>
          </a:bodyPr>
          <a:lstStyle/>
          <a:p>
            <a:r>
              <a:rPr lang="tr-TR" sz="2000" kern="100" dirty="0">
                <a:effectLst/>
                <a:latin typeface="Aptos" panose="020B0004020202020204" pitchFamily="34" charset="0"/>
                <a:ea typeface="Aptos" panose="020B0004020202020204" pitchFamily="34" charset="0"/>
                <a:cs typeface="Times New Roman" panose="02020603050405020304" pitchFamily="18" charset="0"/>
              </a:rPr>
              <a:t>19</a:t>
            </a:r>
            <a:r>
              <a:rPr lang="tr-TR" sz="2000" kern="100" dirty="0">
                <a:solidFill>
                  <a:srgbClr val="000000"/>
                </a:solidFill>
                <a:effectLst/>
                <a:latin typeface="-webkit-standard"/>
                <a:ea typeface="Aptos" panose="020B0004020202020204" pitchFamily="34" charset="0"/>
                <a:cs typeface="Times New Roman" panose="02020603050405020304" pitchFamily="18" charset="0"/>
              </a:rPr>
              <a:t> </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yüzyıldan bu yana, kamu eğitimi çok daha hızlı büyümüş ve irileşmiştir.  1820 yılında, dünya genelinde sadece %12'si okuma yazma bilirken, 2016 itibarıyla bu oran tersine dönmüş; dünya nüfusunun yalnızca %14'ü okuma yazma bilmez duruma gelmiştir</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20. yüzyılın ikinci yarısından itibaren, ortaöğretim ve yükseköğretim (üniversite ve kolej) dünya genelinde önemli ölçüde genişlemiş, 1970 ile 2020 arasında, resmi eğitim almamış yetişkinlerin oranı %23'ten %10’nun altına düşmüş; kısmi (veya tam) ortaöğretim almış olanların oranı %16'dan %36'ya çıkmış; yükseköğretim görenlerin oranı ise yaklaşık %3.3'ten %10'a yükselmiştir.</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2018 yılında Birleşmiş Milletler ’in Uluslararası Telekomünikasyon Birliği (ITU) tarafından yayımlanan bir rapora göre, 2050 yılına kadar dünya nüfusunun %90'ı, mobil cihazlar ve uydu internet hizmetlerinin yaygınlaşması sayesinde geniş bant internet erişimine sahip olacak. Bu, 8.76 milyar insan demek ve mevcutta 4 milyar insanın erişimi olduğu göz önüne alındığında %220'lik bir artışı yaşanacaktır. </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Şu anda Afrika’nın nüfusu 1.36 milyar ve bu sayının 2050 yılına kadar neredeyse iki katına çıkarak 2.5 milyara ulaşması bekleniyor (yaklaşık %83'lük bir artış). Bu nüfus artışı, ekonomik büyümeyle de paralellik gösterecek ve bu da başka bir büyüme türünü tetikleyecek.</a:t>
            </a:r>
          </a:p>
          <a:p>
            <a:r>
              <a:rPr lang="tr-TR" sz="2000" kern="100" dirty="0">
                <a:effectLst/>
                <a:latin typeface="Aptos" panose="020B0004020202020204" pitchFamily="34" charset="0"/>
                <a:ea typeface="Aptos" panose="020B0004020202020204" pitchFamily="34" charset="0"/>
                <a:cs typeface="Times New Roman" panose="02020603050405020304" pitchFamily="18" charset="0"/>
              </a:rPr>
              <a:t>2050’lerde , trilyonlarca cihaz, kamera, sensör, ev ve şehrin internete bağlanmasıyla "Nesnelerin İnterneti" (</a:t>
            </a:r>
            <a:r>
              <a:rPr lang="tr-TR" sz="2000" kern="100" dirty="0" err="1">
                <a:effectLst/>
                <a:latin typeface="Aptos" panose="020B0004020202020204" pitchFamily="34" charset="0"/>
                <a:ea typeface="Aptos" panose="020B0004020202020204" pitchFamily="34" charset="0"/>
                <a:cs typeface="Times New Roman" panose="02020603050405020304" pitchFamily="18" charset="0"/>
              </a:rPr>
              <a:t>IoT</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alanında büyük bir genişleme bekleniyor</a:t>
            </a:r>
          </a:p>
          <a:p>
            <a:endParaRPr lang="tr-TR" sz="2000" dirty="0"/>
          </a:p>
        </p:txBody>
      </p:sp>
    </p:spTree>
    <p:extLst>
      <p:ext uri="{BB962C8B-B14F-4D97-AF65-F5344CB8AC3E}">
        <p14:creationId xmlns:p14="http://schemas.microsoft.com/office/powerpoint/2010/main" val="78338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925491" y="802888"/>
            <a:ext cx="4362450" cy="1081668"/>
          </a:xfrm>
        </p:spPr>
        <p:txBody>
          <a:bodyPr>
            <a:normAutofit/>
          </a:bodyPr>
          <a:lstStyle/>
          <a:p>
            <a:pPr marL="0" indent="0" algn="ctr">
              <a:buNone/>
            </a:pPr>
            <a:r>
              <a:rPr lang="en-GB" altLang="en-US" sz="2700" dirty="0" err="1"/>
              <a:t>Misyon</a:t>
            </a:r>
            <a:r>
              <a:rPr lang="en-GB" altLang="en-US" sz="2700" dirty="0"/>
              <a:t>&amp; </a:t>
            </a:r>
            <a:r>
              <a:rPr lang="en-GB" altLang="en-US" sz="2700" dirty="0" err="1"/>
              <a:t>Vizyon</a:t>
            </a:r>
            <a:endParaRPr lang="en-GB" altLang="en-US" sz="2700" dirty="0"/>
          </a:p>
          <a:p>
            <a:pPr marL="0" indent="0" algn="ctr">
              <a:buNone/>
            </a:pPr>
            <a:r>
              <a:rPr lang="en-GB" altLang="en-US" sz="2700" dirty="0" err="1"/>
              <a:t>Politika</a:t>
            </a:r>
            <a:r>
              <a:rPr lang="en-GB" altLang="en-US" sz="2700" dirty="0"/>
              <a:t>, </a:t>
            </a:r>
            <a:r>
              <a:rPr lang="en-GB" altLang="en-US" sz="2700" dirty="0" err="1"/>
              <a:t>Strateji</a:t>
            </a:r>
            <a:r>
              <a:rPr lang="en-GB" altLang="en-US" sz="2700" dirty="0"/>
              <a:t> </a:t>
            </a:r>
          </a:p>
          <a:p>
            <a:pPr marL="0" indent="0" algn="ctr">
              <a:buNone/>
            </a:pPr>
            <a:endParaRPr lang="en-GB" altLang="en-US" dirty="0"/>
          </a:p>
          <a:p>
            <a:pPr marL="0" indent="0" algn="ctr">
              <a:buNone/>
            </a:pPr>
            <a:endParaRPr lang="en-GB" altLang="en-US" dirty="0"/>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930" y="2076345"/>
            <a:ext cx="4245768" cy="245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3">
            <a:extLst>
              <a:ext uri="{FF2B5EF4-FFF2-40B4-BE49-F238E27FC236}">
                <a16:creationId xmlns:a16="http://schemas.microsoft.com/office/drawing/2014/main" id="{B06C36ED-4B8C-AFDD-0B1E-FF67EF6B57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919339" y="1968192"/>
            <a:ext cx="4012304" cy="3005253"/>
          </a:xfrm>
          <a:prstGeom prst="rect">
            <a:avLst/>
          </a:prstGeom>
        </p:spPr>
      </p:pic>
      <p:sp>
        <p:nvSpPr>
          <p:cNvPr id="3" name="Metin kutusu 2">
            <a:extLst>
              <a:ext uri="{FF2B5EF4-FFF2-40B4-BE49-F238E27FC236}">
                <a16:creationId xmlns:a16="http://schemas.microsoft.com/office/drawing/2014/main" id="{D576D9CD-FD3C-9773-3ACB-6449957B0D44}"/>
              </a:ext>
            </a:extLst>
          </p:cNvPr>
          <p:cNvSpPr txBox="1"/>
          <p:nvPr/>
        </p:nvSpPr>
        <p:spPr>
          <a:xfrm>
            <a:off x="607461" y="5337810"/>
            <a:ext cx="10648364" cy="954107"/>
          </a:xfrm>
          <a:prstGeom prst="rect">
            <a:avLst/>
          </a:prstGeom>
          <a:noFill/>
        </p:spPr>
        <p:txBody>
          <a:bodyPr wrap="none" rtlCol="0">
            <a:spAutoFit/>
          </a:bodyPr>
          <a:lstStyle/>
          <a:p>
            <a:pPr algn="ctr"/>
            <a:r>
              <a:rPr lang="tr-TR" sz="2800" dirty="0"/>
              <a:t>Misyonumuz, ülkemizin en mükemmel on üniversitesi arasına girmektir, </a:t>
            </a:r>
          </a:p>
          <a:p>
            <a:pPr algn="ctr"/>
            <a:r>
              <a:rPr lang="tr-TR" sz="2800" dirty="0"/>
              <a:t>Misyonumuz, insana ve ülkeye değer katmaktır.</a:t>
            </a:r>
          </a:p>
        </p:txBody>
      </p:sp>
    </p:spTree>
    <p:extLst>
      <p:ext uri="{BB962C8B-B14F-4D97-AF65-F5344CB8AC3E}">
        <p14:creationId xmlns:p14="http://schemas.microsoft.com/office/powerpoint/2010/main" val="748518319"/>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ECCBDD-A4E3-BF14-47A7-503F9623F133}"/>
              </a:ext>
            </a:extLst>
          </p:cNvPr>
          <p:cNvSpPr>
            <a:spLocks noGrp="1"/>
          </p:cNvSpPr>
          <p:nvPr>
            <p:ph idx="1"/>
          </p:nvPr>
        </p:nvSpPr>
        <p:spPr>
          <a:xfrm>
            <a:off x="838200" y="729343"/>
            <a:ext cx="10515600" cy="5447620"/>
          </a:xfrm>
        </p:spPr>
        <p:txBody>
          <a:bodyPr>
            <a:normAutofit fontScale="85000" lnSpcReduction="10000"/>
          </a:bodyPr>
          <a:lstStyle/>
          <a:p>
            <a:r>
              <a:rPr lang="tr-TR" dirty="0"/>
              <a:t>Kıymetli Rektörüm, kıymetli Üniversite Yöneticilerimiz ve Kıymetli Meslektaşlarım </a:t>
            </a:r>
          </a:p>
          <a:p>
            <a:r>
              <a:rPr lang="tr-TR" dirty="0"/>
              <a:t>Bu gün mühendislik mesleğinde 51 yılını tamamlamış  bir ihtiyar abiniz olarak, deneyimlerimi bölüşmek üzere  karşınıza çıkmış  bulunmaktayım. Sizinle birlikte olma fırsatını veren, Kıymetli  Rektörüme  huzurlarınızda can ı gönülden teşekkür ederim.</a:t>
            </a:r>
          </a:p>
          <a:p>
            <a:r>
              <a:rPr lang="tr-TR" dirty="0"/>
              <a:t>Sakarya Üniversitesinin 2024-2025 Akademik Yılı’nın açılışına bende sizlere hoş geldiniz demekten büyük bir onur duyuyorum. Burada bir araya gelen hocalarımızın birlikte oluşturduğu bilgi havuzunun  derinliğini düşünüyor ve büyük bir heyecan duyuyorum</a:t>
            </a:r>
          </a:p>
          <a:p>
            <a:r>
              <a:rPr lang="tr-TR" b="0" i="0" u="none" strike="noStrike" dirty="0">
                <a:solidFill>
                  <a:srgbClr val="000000"/>
                </a:solidFill>
                <a:effectLst/>
                <a:latin typeface="-webkit-standard"/>
              </a:rPr>
              <a:t>Her biriniz—ister yenilikçilik  yolculuğuna çıkan bir girişimci, ister zihinleri şekillendiren bir öğretim üyesi, isterse misyonumuzu gerçekleştiren  bir yönetici  olun—bu kurumun vizyonuna ulaşmasında  kritik birer oyuncusunuz.</a:t>
            </a:r>
          </a:p>
          <a:p>
            <a:r>
              <a:rPr lang="tr-TR" b="0" i="0" u="none" strike="noStrike" dirty="0">
                <a:solidFill>
                  <a:srgbClr val="000000"/>
                </a:solidFill>
                <a:effectLst/>
              </a:rPr>
              <a:t>Üniversitemizin ;tutkunuz, bağlılığınız ve değer katıcı gayretleriniz ile ülkemizin en güzide ilk on üniversitesinden  biri olma vizyonunuza ulaşması, </a:t>
            </a:r>
            <a:r>
              <a:rPr lang="tr-TR" b="0" i="0" u="none" strike="noStrike">
                <a:solidFill>
                  <a:srgbClr val="000000"/>
                </a:solidFill>
                <a:effectLst/>
              </a:rPr>
              <a:t>tamamen size bağlıdır.</a:t>
            </a:r>
            <a:endParaRPr lang="tr-TR" b="0" i="0" u="none" strike="noStrike" dirty="0">
              <a:solidFill>
                <a:srgbClr val="000000"/>
              </a:solidFill>
              <a:effectLst/>
              <a:latin typeface="-webkit-standard"/>
            </a:endParaRPr>
          </a:p>
          <a:p>
            <a:r>
              <a:rPr lang="tr-TR" b="1" i="1" dirty="0">
                <a:solidFill>
                  <a:srgbClr val="FF0000"/>
                </a:solidFill>
                <a:latin typeface="-webkit-standard"/>
              </a:rPr>
              <a:t>Vizyonu büyük olmayan küçüğüne de ulaşamaz</a:t>
            </a:r>
            <a:r>
              <a:rPr lang="tr-TR" dirty="0">
                <a:solidFill>
                  <a:srgbClr val="000000"/>
                </a:solidFill>
                <a:latin typeface="-webkit-standard"/>
              </a:rPr>
              <a:t>. </a:t>
            </a:r>
            <a:endParaRPr lang="tr-TR" dirty="0"/>
          </a:p>
          <a:p>
            <a:endParaRPr lang="tr-TR" dirty="0"/>
          </a:p>
        </p:txBody>
      </p:sp>
    </p:spTree>
    <p:extLst>
      <p:ext uri="{BB962C8B-B14F-4D97-AF65-F5344CB8AC3E}">
        <p14:creationId xmlns:p14="http://schemas.microsoft.com/office/powerpoint/2010/main" val="324128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801EC53A-654A-81B5-B87E-06A9E6EBDAD8}"/>
              </a:ext>
            </a:extLst>
          </p:cNvPr>
          <p:cNvGraphicFramePr/>
          <p:nvPr>
            <p:extLst>
              <p:ext uri="{D42A27DB-BD31-4B8C-83A1-F6EECF244321}">
                <p14:modId xmlns:p14="http://schemas.microsoft.com/office/powerpoint/2010/main" val="2836949671"/>
              </p:ext>
            </p:extLst>
          </p:nvPr>
        </p:nvGraphicFramePr>
        <p:xfrm>
          <a:off x="454660" y="1760220"/>
          <a:ext cx="5294630" cy="409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a16="http://schemas.microsoft.com/office/drawing/2014/main" id="{15982F46-7184-8C02-6FC0-CD7FBF1CBC0B}"/>
              </a:ext>
            </a:extLst>
          </p:cNvPr>
          <p:cNvSpPr txBox="1"/>
          <p:nvPr/>
        </p:nvSpPr>
        <p:spPr>
          <a:xfrm>
            <a:off x="764332" y="333295"/>
            <a:ext cx="5294629" cy="1200329"/>
          </a:xfrm>
          <a:prstGeom prst="rect">
            <a:avLst/>
          </a:prstGeom>
          <a:noFill/>
        </p:spPr>
        <p:txBody>
          <a:bodyPr wrap="square" rtlCol="0">
            <a:spAutoFit/>
          </a:bodyPr>
          <a:lstStyle/>
          <a:p>
            <a:pPr algn="ctr"/>
            <a:r>
              <a:rPr lang="tr-TR" sz="3600" dirty="0"/>
              <a:t>Üniversite Çevresi ve </a:t>
            </a:r>
          </a:p>
          <a:p>
            <a:pPr algn="ctr"/>
            <a:r>
              <a:rPr lang="tr-TR" sz="3600" dirty="0"/>
              <a:t>Ana Faaliyetleri</a:t>
            </a:r>
          </a:p>
        </p:txBody>
      </p:sp>
      <p:pic>
        <p:nvPicPr>
          <p:cNvPr id="3" name="Resim 2">
            <a:extLst>
              <a:ext uri="{FF2B5EF4-FFF2-40B4-BE49-F238E27FC236}">
                <a16:creationId xmlns:a16="http://schemas.microsoft.com/office/drawing/2014/main" id="{ADE62E5E-8498-4031-A3D6-7358D0BA2288}"/>
              </a:ext>
            </a:extLst>
          </p:cNvPr>
          <p:cNvPicPr>
            <a:picLocks noChangeAspect="1"/>
          </p:cNvPicPr>
          <p:nvPr/>
        </p:nvPicPr>
        <p:blipFill>
          <a:blip r:embed="rId7"/>
          <a:stretch>
            <a:fillRect/>
          </a:stretch>
        </p:blipFill>
        <p:spPr>
          <a:xfrm>
            <a:off x="6580781" y="605790"/>
            <a:ext cx="5156559" cy="5357092"/>
          </a:xfrm>
          <a:prstGeom prst="rect">
            <a:avLst/>
          </a:prstGeom>
        </p:spPr>
      </p:pic>
      <p:sp>
        <p:nvSpPr>
          <p:cNvPr id="5" name="Metin kutusu 4">
            <a:extLst>
              <a:ext uri="{FF2B5EF4-FFF2-40B4-BE49-F238E27FC236}">
                <a16:creationId xmlns:a16="http://schemas.microsoft.com/office/drawing/2014/main" id="{6BC7E30E-1402-59AE-8C9D-D190D1AD819F}"/>
              </a:ext>
            </a:extLst>
          </p:cNvPr>
          <p:cNvSpPr txBox="1"/>
          <p:nvPr/>
        </p:nvSpPr>
        <p:spPr>
          <a:xfrm>
            <a:off x="1682932" y="6051374"/>
            <a:ext cx="2838085" cy="461665"/>
          </a:xfrm>
          <a:prstGeom prst="rect">
            <a:avLst/>
          </a:prstGeom>
          <a:noFill/>
        </p:spPr>
        <p:txBody>
          <a:bodyPr wrap="none" rtlCol="0">
            <a:spAutoFit/>
          </a:bodyPr>
          <a:lstStyle/>
          <a:p>
            <a:r>
              <a:rPr lang="tr-TR" sz="2400" dirty="0"/>
              <a:t>Faaliyetler </a:t>
            </a:r>
            <a:r>
              <a:rPr lang="tr-TR" sz="2400" dirty="0" err="1"/>
              <a:t>Hiyererşısı</a:t>
            </a:r>
            <a:endParaRPr lang="tr-TR" sz="2400" dirty="0"/>
          </a:p>
        </p:txBody>
      </p:sp>
      <p:sp>
        <p:nvSpPr>
          <p:cNvPr id="6" name="Metin kutusu 5">
            <a:extLst>
              <a:ext uri="{FF2B5EF4-FFF2-40B4-BE49-F238E27FC236}">
                <a16:creationId xmlns:a16="http://schemas.microsoft.com/office/drawing/2014/main" id="{C8CEB24E-3FD8-6CE7-CBB4-7C2A7D7A08B9}"/>
              </a:ext>
            </a:extLst>
          </p:cNvPr>
          <p:cNvSpPr txBox="1"/>
          <p:nvPr/>
        </p:nvSpPr>
        <p:spPr>
          <a:xfrm>
            <a:off x="8060618" y="5732049"/>
            <a:ext cx="2196883" cy="461665"/>
          </a:xfrm>
          <a:prstGeom prst="rect">
            <a:avLst/>
          </a:prstGeom>
          <a:noFill/>
        </p:spPr>
        <p:txBody>
          <a:bodyPr wrap="none" rtlCol="0">
            <a:spAutoFit/>
          </a:bodyPr>
          <a:lstStyle/>
          <a:p>
            <a:r>
              <a:rPr lang="tr-TR" sz="2400" dirty="0"/>
              <a:t>Akademik Çevre</a:t>
            </a:r>
          </a:p>
        </p:txBody>
      </p:sp>
    </p:spTree>
    <p:extLst>
      <p:ext uri="{BB962C8B-B14F-4D97-AF65-F5344CB8AC3E}">
        <p14:creationId xmlns:p14="http://schemas.microsoft.com/office/powerpoint/2010/main" val="270762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91" y="1567204"/>
            <a:ext cx="4019909" cy="3014932"/>
          </a:xfrm>
          <a:prstGeom prst="rect">
            <a:avLst/>
          </a:prstGeom>
        </p:spPr>
      </p:pic>
      <p:pic>
        <p:nvPicPr>
          <p:cNvPr id="5" name="Resim 4">
            <a:extLst>
              <a:ext uri="{FF2B5EF4-FFF2-40B4-BE49-F238E27FC236}">
                <a16:creationId xmlns:a16="http://schemas.microsoft.com/office/drawing/2014/main" id="{DB114A17-21B0-C0B6-4D30-64AE9E7F6C0B}"/>
              </a:ext>
            </a:extLst>
          </p:cNvPr>
          <p:cNvPicPr>
            <a:picLocks noChangeAspect="1"/>
          </p:cNvPicPr>
          <p:nvPr/>
        </p:nvPicPr>
        <p:blipFill>
          <a:blip r:embed="rId3"/>
          <a:stretch>
            <a:fillRect/>
          </a:stretch>
        </p:blipFill>
        <p:spPr>
          <a:xfrm>
            <a:off x="6343651" y="258793"/>
            <a:ext cx="5269230" cy="5269230"/>
          </a:xfrm>
          <a:prstGeom prst="rect">
            <a:avLst/>
          </a:prstGeom>
        </p:spPr>
      </p:pic>
      <p:sp>
        <p:nvSpPr>
          <p:cNvPr id="3" name="Metin kutusu 2">
            <a:extLst>
              <a:ext uri="{FF2B5EF4-FFF2-40B4-BE49-F238E27FC236}">
                <a16:creationId xmlns:a16="http://schemas.microsoft.com/office/drawing/2014/main" id="{2F5F81AC-563F-D641-6441-C82C2176B0FF}"/>
              </a:ext>
            </a:extLst>
          </p:cNvPr>
          <p:cNvSpPr txBox="1"/>
          <p:nvPr/>
        </p:nvSpPr>
        <p:spPr>
          <a:xfrm>
            <a:off x="977693" y="4690631"/>
            <a:ext cx="3851504" cy="1200329"/>
          </a:xfrm>
          <a:prstGeom prst="rect">
            <a:avLst/>
          </a:prstGeom>
          <a:noFill/>
        </p:spPr>
        <p:txBody>
          <a:bodyPr wrap="none" rtlCol="0">
            <a:spAutoFit/>
          </a:bodyPr>
          <a:lstStyle/>
          <a:p>
            <a:pPr algn="ctr"/>
            <a:r>
              <a:rPr lang="tr-TR" sz="2400" dirty="0"/>
              <a:t>Üniversite Yönetim Sistemi</a:t>
            </a:r>
          </a:p>
          <a:p>
            <a:pPr algn="ctr"/>
            <a:r>
              <a:rPr lang="tr-TR" sz="2400" dirty="0"/>
              <a:t>100 000 Sayfalık Kitap</a:t>
            </a:r>
          </a:p>
          <a:p>
            <a:pPr algn="ctr"/>
            <a:r>
              <a:rPr lang="tr-TR" sz="2400" b="1" i="1" dirty="0" err="1"/>
              <a:t>Digital</a:t>
            </a:r>
            <a:r>
              <a:rPr lang="tr-TR" sz="2400" b="1" i="1" dirty="0"/>
              <a:t> </a:t>
            </a:r>
            <a:r>
              <a:rPr lang="tr-TR" sz="2400" b="1" i="1" dirty="0" err="1"/>
              <a:t>Omurga’</a:t>
            </a:r>
            <a:r>
              <a:rPr lang="tr-TR" sz="2400" dirty="0" err="1"/>
              <a:t>da</a:t>
            </a:r>
            <a:r>
              <a:rPr lang="tr-TR" sz="2400" b="1" i="1" dirty="0"/>
              <a:t> </a:t>
            </a:r>
            <a:r>
              <a:rPr lang="tr-TR" sz="2400" dirty="0"/>
              <a:t>E-Yönetim</a:t>
            </a:r>
          </a:p>
        </p:txBody>
      </p:sp>
      <p:sp>
        <p:nvSpPr>
          <p:cNvPr id="4" name="Metin kutusu 3">
            <a:extLst>
              <a:ext uri="{FF2B5EF4-FFF2-40B4-BE49-F238E27FC236}">
                <a16:creationId xmlns:a16="http://schemas.microsoft.com/office/drawing/2014/main" id="{AB20FF91-130F-424B-C2C0-EB9B07C23F37}"/>
              </a:ext>
            </a:extLst>
          </p:cNvPr>
          <p:cNvSpPr txBox="1"/>
          <p:nvPr/>
        </p:nvSpPr>
        <p:spPr>
          <a:xfrm>
            <a:off x="6067067" y="5398878"/>
            <a:ext cx="5545814" cy="1200329"/>
          </a:xfrm>
          <a:prstGeom prst="rect">
            <a:avLst/>
          </a:prstGeom>
          <a:noFill/>
        </p:spPr>
        <p:txBody>
          <a:bodyPr wrap="none" rtlCol="0">
            <a:spAutoFit/>
          </a:bodyPr>
          <a:lstStyle/>
          <a:p>
            <a:pPr algn="ctr"/>
            <a:r>
              <a:rPr lang="tr-TR" sz="2400" dirty="0"/>
              <a:t>Roma </a:t>
            </a:r>
            <a:r>
              <a:rPr lang="tr-TR" sz="2400" dirty="0" err="1"/>
              <a:t>Imparatorluğunda</a:t>
            </a:r>
            <a:r>
              <a:rPr lang="tr-TR" sz="2400" dirty="0"/>
              <a:t> her yol </a:t>
            </a:r>
            <a:r>
              <a:rPr lang="tr-TR" sz="2400" b="1" i="1" dirty="0" err="1">
                <a:solidFill>
                  <a:srgbClr val="FF0000"/>
                </a:solidFill>
              </a:rPr>
              <a:t>ROMA</a:t>
            </a:r>
            <a:r>
              <a:rPr lang="tr-TR" sz="2400" dirty="0" err="1"/>
              <a:t>’dan</a:t>
            </a:r>
            <a:endParaRPr lang="tr-TR" sz="2400" dirty="0"/>
          </a:p>
          <a:p>
            <a:pPr algn="ctr"/>
            <a:r>
              <a:rPr lang="tr-TR" sz="2400" dirty="0"/>
              <a:t>Üniversitelerde Her Yol </a:t>
            </a:r>
          </a:p>
          <a:p>
            <a:pPr algn="ctr"/>
            <a:r>
              <a:rPr lang="tr-TR" sz="2400" b="1" i="1" dirty="0">
                <a:solidFill>
                  <a:srgbClr val="FF0000"/>
                </a:solidFill>
              </a:rPr>
              <a:t>Yönetim Sistemi</a:t>
            </a:r>
            <a:r>
              <a:rPr lang="tr-TR" sz="2400" dirty="0"/>
              <a:t>’nden Geçer</a:t>
            </a:r>
          </a:p>
        </p:txBody>
      </p:sp>
    </p:spTree>
    <p:extLst>
      <p:ext uri="{BB962C8B-B14F-4D97-AF65-F5344CB8AC3E}">
        <p14:creationId xmlns:p14="http://schemas.microsoft.com/office/powerpoint/2010/main" val="127517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9C5E40-2F93-42E6-4478-91B58D5C8720}"/>
              </a:ext>
            </a:extLst>
          </p:cNvPr>
          <p:cNvSpPr>
            <a:spLocks noGrp="1"/>
          </p:cNvSpPr>
          <p:nvPr>
            <p:ph type="title"/>
          </p:nvPr>
        </p:nvSpPr>
        <p:spPr>
          <a:xfrm>
            <a:off x="838200" y="365125"/>
            <a:ext cx="10515600" cy="777875"/>
          </a:xfrm>
        </p:spPr>
        <p:txBody>
          <a:bodyPr/>
          <a:lstStyle/>
          <a:p>
            <a:pPr algn="ctr"/>
            <a:r>
              <a:rPr lang="tr-TR" b="0" i="0" u="none" strike="noStrike" dirty="0">
                <a:solidFill>
                  <a:srgbClr val="000000"/>
                </a:solidFill>
                <a:effectLst/>
              </a:rPr>
              <a:t>Evrensel Akademik </a:t>
            </a:r>
            <a:r>
              <a:rPr lang="tr-TR" dirty="0">
                <a:solidFill>
                  <a:srgbClr val="000000"/>
                </a:solidFill>
              </a:rPr>
              <a:t>Yönetiminin İlkeleri</a:t>
            </a:r>
            <a:endParaRPr lang="tr-TR" dirty="0"/>
          </a:p>
        </p:txBody>
      </p:sp>
      <p:sp>
        <p:nvSpPr>
          <p:cNvPr id="4" name="İçerik Yer Tutucusu 3">
            <a:extLst>
              <a:ext uri="{FF2B5EF4-FFF2-40B4-BE49-F238E27FC236}">
                <a16:creationId xmlns:a16="http://schemas.microsoft.com/office/drawing/2014/main" id="{C1AADBD8-CCB9-EF98-F4DD-DE61FF28F2C2}"/>
              </a:ext>
            </a:extLst>
          </p:cNvPr>
          <p:cNvSpPr>
            <a:spLocks noGrp="1"/>
          </p:cNvSpPr>
          <p:nvPr>
            <p:ph sz="half" idx="2"/>
          </p:nvPr>
        </p:nvSpPr>
        <p:spPr>
          <a:xfrm>
            <a:off x="838200" y="1143001"/>
            <a:ext cx="10515600" cy="4514850"/>
          </a:xfrm>
        </p:spPr>
        <p:txBody>
          <a:bodyPr>
            <a:normAutofit fontScale="92500" lnSpcReduction="20000"/>
          </a:bodyPr>
          <a:lstStyle/>
          <a:p>
            <a:pPr marL="0" indent="0">
              <a:buNone/>
            </a:pPr>
            <a:r>
              <a:rPr lang="tr-TR" b="1" dirty="0"/>
              <a:t>1.Şeffaflık</a:t>
            </a:r>
            <a:r>
              <a:rPr lang="tr-TR" dirty="0"/>
              <a:t>: Açık karar alma süreçleri.</a:t>
            </a:r>
          </a:p>
          <a:p>
            <a:pPr marL="0" indent="0">
              <a:buNone/>
            </a:pPr>
            <a:r>
              <a:rPr lang="tr-TR" b="1" dirty="0"/>
              <a:t>2. Katılım</a:t>
            </a:r>
            <a:r>
              <a:rPr lang="tr-TR" dirty="0"/>
              <a:t>: Tüm paydaşların sürece dahil edilmesi.</a:t>
            </a:r>
          </a:p>
          <a:p>
            <a:pPr marL="0" indent="0">
              <a:buNone/>
            </a:pPr>
            <a:r>
              <a:rPr lang="tr-TR" b="1" dirty="0"/>
              <a:t>3. Hesap Verebilirlik</a:t>
            </a:r>
            <a:r>
              <a:rPr lang="tr-TR" dirty="0"/>
              <a:t>: Liderlerin sorumluluk taşımaları.</a:t>
            </a:r>
          </a:p>
          <a:p>
            <a:pPr marL="0" indent="0">
              <a:buNone/>
            </a:pPr>
            <a:r>
              <a:rPr lang="tr-TR" b="1" dirty="0"/>
              <a:t>4. Stratejik Planlama</a:t>
            </a:r>
            <a:r>
              <a:rPr lang="tr-TR" dirty="0"/>
              <a:t>: Belirlenmiş hedeflerle yol alma</a:t>
            </a:r>
          </a:p>
          <a:p>
            <a:pPr marL="0" indent="0">
              <a:buNone/>
            </a:pPr>
            <a:r>
              <a:rPr lang="tr-TR" b="1" dirty="0"/>
              <a:t>5. Kalite Yönetimi </a:t>
            </a:r>
            <a:r>
              <a:rPr lang="tr-TR" dirty="0"/>
              <a:t>: Sürekli İyileşen Yönetim</a:t>
            </a:r>
          </a:p>
          <a:p>
            <a:pPr marL="0" indent="0">
              <a:buNone/>
            </a:pPr>
            <a:r>
              <a:rPr lang="tr-TR" b="1" dirty="0"/>
              <a:t>6. Finansal Şeffaflık</a:t>
            </a:r>
            <a:r>
              <a:rPr lang="tr-TR" dirty="0"/>
              <a:t>: Net bütçe ve raporlama.</a:t>
            </a:r>
          </a:p>
          <a:p>
            <a:pPr marL="0" indent="0">
              <a:buNone/>
            </a:pPr>
            <a:r>
              <a:rPr lang="tr-TR" b="1" dirty="0"/>
              <a:t>7. Risk Yönetimi</a:t>
            </a:r>
            <a:r>
              <a:rPr lang="tr-TR" dirty="0"/>
              <a:t>: Risklerin etkili yönetimi.</a:t>
            </a:r>
          </a:p>
          <a:p>
            <a:pPr marL="0" indent="0">
              <a:buNone/>
            </a:pPr>
            <a:r>
              <a:rPr lang="tr-TR" b="1" dirty="0"/>
              <a:t>8. İnovasyon</a:t>
            </a:r>
            <a:r>
              <a:rPr lang="tr-TR" dirty="0"/>
              <a:t>: Yenilikçiliği teşvik etme.</a:t>
            </a:r>
          </a:p>
          <a:p>
            <a:pPr marL="0" indent="0">
              <a:buNone/>
            </a:pPr>
            <a:r>
              <a:rPr lang="tr-TR" b="1" dirty="0"/>
              <a:t>9. Etik Liderlik</a:t>
            </a:r>
            <a:r>
              <a:rPr lang="tr-TR" dirty="0"/>
              <a:t>: Bütünlük ve etik davranış.</a:t>
            </a:r>
          </a:p>
          <a:p>
            <a:pPr marL="0" indent="0">
              <a:buNone/>
            </a:pPr>
            <a:r>
              <a:rPr lang="tr-TR" b="1" dirty="0"/>
              <a:t>10. Toplumsal Sorumluluk</a:t>
            </a:r>
            <a:r>
              <a:rPr lang="tr-TR" dirty="0"/>
              <a:t>: Yerel ve küresel topluluklarla işbirliği</a:t>
            </a:r>
          </a:p>
          <a:p>
            <a:pPr marL="0" indent="0">
              <a:buNone/>
            </a:pPr>
            <a:r>
              <a:rPr lang="tr-TR" dirty="0"/>
              <a:t>11. </a:t>
            </a:r>
            <a:r>
              <a:rPr lang="tr-TR" b="1" dirty="0"/>
              <a:t>Uluslararasılaşma</a:t>
            </a:r>
          </a:p>
        </p:txBody>
      </p:sp>
      <p:sp>
        <p:nvSpPr>
          <p:cNvPr id="3" name="Metin kutusu 2">
            <a:extLst>
              <a:ext uri="{FF2B5EF4-FFF2-40B4-BE49-F238E27FC236}">
                <a16:creationId xmlns:a16="http://schemas.microsoft.com/office/drawing/2014/main" id="{7A7AB56F-758B-934F-FDFC-527737B2DF09}"/>
              </a:ext>
            </a:extLst>
          </p:cNvPr>
          <p:cNvSpPr txBox="1"/>
          <p:nvPr/>
        </p:nvSpPr>
        <p:spPr>
          <a:xfrm>
            <a:off x="2137410" y="5714999"/>
            <a:ext cx="7026282" cy="461665"/>
          </a:xfrm>
          <a:prstGeom prst="rect">
            <a:avLst/>
          </a:prstGeom>
          <a:noFill/>
        </p:spPr>
        <p:txBody>
          <a:bodyPr wrap="none" rtlCol="0">
            <a:spAutoFit/>
          </a:bodyPr>
          <a:lstStyle/>
          <a:p>
            <a:r>
              <a:rPr lang="tr-TR" sz="2400" dirty="0">
                <a:solidFill>
                  <a:srgbClr val="FF0000"/>
                </a:solidFill>
                <a:latin typeface="Lucida Handwriting" panose="03010101010101010101" pitchFamily="66" charset="0"/>
              </a:rPr>
              <a:t>Lokalde doğmuş, bir global  oyuncuyuz</a:t>
            </a:r>
          </a:p>
        </p:txBody>
      </p:sp>
    </p:spTree>
    <p:extLst>
      <p:ext uri="{BB962C8B-B14F-4D97-AF65-F5344CB8AC3E}">
        <p14:creationId xmlns:p14="http://schemas.microsoft.com/office/powerpoint/2010/main" val="253586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EFA7DA-017E-3B03-3222-3281F777B3A5}"/>
              </a:ext>
            </a:extLst>
          </p:cNvPr>
          <p:cNvSpPr>
            <a:spLocks noGrp="1"/>
          </p:cNvSpPr>
          <p:nvPr>
            <p:ph idx="1"/>
          </p:nvPr>
        </p:nvSpPr>
        <p:spPr>
          <a:xfrm>
            <a:off x="838200" y="531628"/>
            <a:ext cx="10515600" cy="5645335"/>
          </a:xfrm>
        </p:spPr>
        <p:txBody>
          <a:bodyPr>
            <a:noAutofit/>
          </a:bodyPr>
          <a:lstStyle/>
          <a:p>
            <a:pPr>
              <a:lnSpc>
                <a:spcPct val="115000"/>
              </a:lnSpc>
              <a:spcAft>
                <a:spcPts val="800"/>
              </a:spcAft>
            </a:pPr>
            <a:r>
              <a:rPr lang="tr-TR" sz="2200" dirty="0"/>
              <a:t>Kıymetli meslektaşlarım ; </a:t>
            </a:r>
            <a:r>
              <a:rPr lang="tr-TR" sz="2200" kern="100" dirty="0">
                <a:effectLst/>
                <a:latin typeface="Aptos" panose="020B0004020202020204" pitchFamily="34" charset="0"/>
                <a:ea typeface="Aptos" panose="020B0004020202020204" pitchFamily="34" charset="0"/>
                <a:cs typeface="Times New Roman" panose="02020603050405020304" pitchFamily="18" charset="0"/>
              </a:rPr>
              <a:t>Karşılaşacağınız zorluklara göğüs gererek,  hayal gücünü özgür bırakarak ve </a:t>
            </a:r>
            <a:r>
              <a:rPr lang="tr-TR" sz="2200" kern="100" dirty="0">
                <a:latin typeface="Aptos" panose="020B0004020202020204" pitchFamily="34" charset="0"/>
                <a:ea typeface="Aptos" panose="020B0004020202020204" pitchFamily="34" charset="0"/>
                <a:cs typeface="Times New Roman" panose="02020603050405020304" pitchFamily="18" charset="0"/>
              </a:rPr>
              <a:t>e</a:t>
            </a:r>
            <a:r>
              <a:rPr lang="tr-TR" sz="2200" kern="100" dirty="0">
                <a:effectLst/>
                <a:latin typeface="Aptos" panose="020B0004020202020204" pitchFamily="34" charset="0"/>
                <a:ea typeface="Aptos" panose="020B0004020202020204" pitchFamily="34" charset="0"/>
                <a:cs typeface="Times New Roman" panose="02020603050405020304" pitchFamily="18" charset="0"/>
              </a:rPr>
              <a:t>l-ele vererek  bu  yılı unutulmaz bir yıla yapabilirsiniz</a:t>
            </a:r>
          </a:p>
          <a:p>
            <a:pPr>
              <a:lnSpc>
                <a:spcPct val="115000"/>
              </a:lnSpc>
              <a:spcAft>
                <a:spcPts val="800"/>
              </a:spcAft>
            </a:pPr>
            <a:r>
              <a:rPr lang="tr-TR" sz="2200" kern="100" dirty="0">
                <a:effectLst/>
                <a:latin typeface="Aptos" panose="020B0004020202020204" pitchFamily="34" charset="0"/>
                <a:ea typeface="Aptos" panose="020B0004020202020204" pitchFamily="34" charset="0"/>
                <a:cs typeface="Times New Roman" panose="02020603050405020304" pitchFamily="18" charset="0"/>
              </a:rPr>
              <a:t>Bu yeni yolculuğunuzda , karşınıza çıkacak fırsatları en iyi şekilde değerlendirmenizi öneriyorum. İster araştırmalara, ister spor faaliyetlerine dahil olun ve ister akademik başarılar elde edin; burada herkesi mutlu edecek çözümler sizi bekliyor. </a:t>
            </a:r>
          </a:p>
          <a:p>
            <a:pPr>
              <a:lnSpc>
                <a:spcPct val="115000"/>
              </a:lnSpc>
              <a:spcAft>
                <a:spcPts val="800"/>
              </a:spcAft>
            </a:pPr>
            <a:r>
              <a:rPr lang="tr-TR" sz="2200" kern="100" dirty="0">
                <a:latin typeface="Aptos" panose="020B0004020202020204" pitchFamily="34" charset="0"/>
                <a:ea typeface="Aptos" panose="020B0004020202020204" pitchFamily="34" charset="0"/>
                <a:cs typeface="Times New Roman" panose="02020603050405020304" pitchFamily="18" charset="0"/>
              </a:rPr>
              <a:t>Vizyonsuz insan pusulasız, misyonsuz insan  da dümensiz  gemiye benzer.  Hedefiniz büyük olsun .  Büyük düşünmekten , meydan okumaktan korkmayın. Hedefi büyük olanların başarı oranı hedefi küçük olanlardan daha fazladır. Önemli olan hedeften kopmamaktır. </a:t>
            </a:r>
          </a:p>
          <a:p>
            <a:pPr>
              <a:lnSpc>
                <a:spcPct val="115000"/>
              </a:lnSpc>
              <a:spcAft>
                <a:spcPts val="800"/>
              </a:spcAft>
            </a:pPr>
            <a:r>
              <a:rPr lang="tr-TR" sz="2200" dirty="0"/>
              <a:t>Akademik yeteneklerinizi öğretimde, araştırmada ve beşeri ilişkilerinize yansıtın. Hakkınızda toplumsal kanaatin, adil bir şekilde değerlendirilmesine fırsat verin..</a:t>
            </a:r>
            <a:endParaRPr lang="tr-TR" sz="2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154324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F09A-9223-0894-F2F2-D5361E89CCD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4168A8-3235-7B68-B7AE-6DD2680D2E8C}"/>
              </a:ext>
            </a:extLst>
          </p:cNvPr>
          <p:cNvSpPr>
            <a:spLocks noGrp="1"/>
          </p:cNvSpPr>
          <p:nvPr>
            <p:ph idx="1"/>
          </p:nvPr>
        </p:nvSpPr>
        <p:spPr>
          <a:xfrm>
            <a:off x="838200" y="552059"/>
            <a:ext cx="10515600" cy="5753882"/>
          </a:xfrm>
        </p:spPr>
        <p:txBody>
          <a:bodyPr>
            <a:noAutofit/>
          </a:bodyPr>
          <a:lstStyle/>
          <a:p>
            <a:pPr marL="0" indent="0">
              <a:buNone/>
            </a:pPr>
            <a:r>
              <a:rPr lang="tr-TR" sz="2200" kern="100" dirty="0">
                <a:ea typeface="Aptos" panose="020B0004020202020204" pitchFamily="34" charset="0"/>
                <a:cs typeface="Times New Roman" panose="02020603050405020304" pitchFamily="18" charset="0"/>
              </a:rPr>
              <a:t>Akademisyenlik fakirlik mesleğidir. Akademik gelir ile ancak geçinebilir, kıl-kanaat çocuklarını ancak okutabilirsin.  Bu,  mesleği seçtikten sonra geçim sıkıntısından bahsetmek kendi kusurundur.  Geçim sıkıntısını gidermek için, bilginizin yayılmasından  ve öğrenci haklarından fedakarlık çok yanlış bir durumdur.</a:t>
            </a:r>
            <a:endParaRPr lang="tr-TR" sz="2200" kern="100" dirty="0">
              <a:effectLst/>
              <a:ea typeface="Aptos" panose="020B0004020202020204" pitchFamily="34" charset="0"/>
              <a:cs typeface="Times New Roman" panose="02020603050405020304" pitchFamily="18" charset="0"/>
            </a:endParaRPr>
          </a:p>
          <a:p>
            <a:pPr marL="0" indent="0">
              <a:buNone/>
            </a:pPr>
            <a:r>
              <a:rPr lang="tr-TR" sz="2200" kern="100" dirty="0">
                <a:effectLst/>
                <a:ea typeface="Aptos" panose="020B0004020202020204" pitchFamily="34" charset="0"/>
                <a:cs typeface="Times New Roman" panose="02020603050405020304" pitchFamily="18" charset="0"/>
              </a:rPr>
              <a:t>Deneyimli bir hoca olarak akademisyenlere vereceğim en önemli tavsiye, "söylediğinle  ile yaptığın aynı" veya ‘ </a:t>
            </a:r>
            <a:r>
              <a:rPr lang="tr-TR" sz="2200" b="1" i="1" kern="100" dirty="0">
                <a:solidFill>
                  <a:srgbClr val="FF0000"/>
                </a:solidFill>
                <a:effectLst/>
                <a:ea typeface="Aptos" panose="020B0004020202020204" pitchFamily="34" charset="0"/>
                <a:cs typeface="Times New Roman" panose="02020603050405020304" pitchFamily="18" charset="0"/>
              </a:rPr>
              <a:t>kararlarına ve sözlerine sahip ol </a:t>
            </a:r>
            <a:r>
              <a:rPr lang="tr-TR" sz="2200" kern="100" dirty="0">
                <a:effectLst/>
                <a:ea typeface="Aptos" panose="020B0004020202020204" pitchFamily="34" charset="0"/>
                <a:cs typeface="Times New Roman" panose="02020603050405020304" pitchFamily="18" charset="0"/>
              </a:rPr>
              <a:t>‘ şeklindedir. Birçok akademisyen</a:t>
            </a:r>
            <a:r>
              <a:rPr lang="tr-TR" sz="2200" kern="100" dirty="0">
                <a:ea typeface="Aptos" panose="020B0004020202020204" pitchFamily="34" charset="0"/>
                <a:cs typeface="Times New Roman" panose="02020603050405020304" pitchFamily="18" charset="0"/>
              </a:rPr>
              <a:t> </a:t>
            </a:r>
            <a:r>
              <a:rPr lang="tr-TR" sz="2200" kern="100" dirty="0">
                <a:effectLst/>
                <a:ea typeface="Aptos" panose="020B0004020202020204" pitchFamily="34" charset="0"/>
                <a:cs typeface="Times New Roman" panose="02020603050405020304" pitchFamily="18" charset="0"/>
              </a:rPr>
              <a:t>çalıştığı kurumunu " sürekli eleştirir- şikayet eder. Bazıları da  "eskiden her şey daha iyiydi" şeklinde  düşünür.  </a:t>
            </a:r>
          </a:p>
          <a:p>
            <a:pPr marL="0" indent="0">
              <a:buNone/>
            </a:pPr>
            <a:r>
              <a:rPr lang="tr-TR" sz="2200" kern="100" dirty="0">
                <a:ea typeface="Aptos" panose="020B0004020202020204" pitchFamily="34" charset="0"/>
                <a:cs typeface="Times New Roman" panose="02020603050405020304" pitchFamily="18" charset="0"/>
              </a:rPr>
              <a:t>Esas s</a:t>
            </a:r>
            <a:r>
              <a:rPr lang="tr-TR" sz="2200" kern="100" dirty="0">
                <a:effectLst/>
                <a:ea typeface="Aptos" panose="020B0004020202020204" pitchFamily="34" charset="0"/>
                <a:cs typeface="Times New Roman" panose="02020603050405020304" pitchFamily="18" charset="0"/>
              </a:rPr>
              <a:t>oru; , birçok akademisyenin endişelerini sadece kitaplar ve makalelerde dile getirip, günlük yaşamlarında değişim için çaba göstermemektir.  Akademik  sorunları medyada dedikodu ile çözmeye çalışmak acizliktir. Daha proaktif olmalı ve akademik sistemi geliştirmek için </a:t>
            </a:r>
            <a:r>
              <a:rPr lang="tr-TR" sz="2200" kern="100" dirty="0">
                <a:ea typeface="Aptos" panose="020B0004020202020204" pitchFamily="34" charset="0"/>
                <a:cs typeface="Times New Roman" panose="02020603050405020304" pitchFamily="18" charset="0"/>
              </a:rPr>
              <a:t>bir yolunu bulup yönetişime dahil olmalıyız. Yarım asırlık akademik geçmişimin   en önemli tespiti;  d</a:t>
            </a:r>
            <a:r>
              <a:rPr lang="tr-TR" sz="2200" kern="100" dirty="0">
                <a:effectLst/>
                <a:ea typeface="Aptos" panose="020B0004020202020204" pitchFamily="34" charset="0"/>
                <a:cs typeface="Times New Roman" panose="02020603050405020304" pitchFamily="18" charset="0"/>
              </a:rPr>
              <a:t>eğer katanın  daha çok </a:t>
            </a:r>
            <a:r>
              <a:rPr lang="tr-TR" sz="2200" kern="100" dirty="0" err="1">
                <a:effectLst/>
                <a:ea typeface="Aptos" panose="020B0004020202020204" pitchFamily="34" charset="0"/>
                <a:cs typeface="Times New Roman" panose="02020603050405020304" pitchFamily="18" charset="0"/>
              </a:rPr>
              <a:t>değerliendiği</a:t>
            </a:r>
            <a:r>
              <a:rPr lang="tr-TR" sz="2200" kern="100" dirty="0">
                <a:effectLst/>
                <a:ea typeface="Aptos" panose="020B0004020202020204" pitchFamily="34" charset="0"/>
                <a:cs typeface="Times New Roman" panose="02020603050405020304" pitchFamily="18" charset="0"/>
              </a:rPr>
              <a:t>  olmuştur. </a:t>
            </a:r>
          </a:p>
          <a:p>
            <a:pPr marL="0" indent="0">
              <a:buNone/>
            </a:pPr>
            <a:r>
              <a:rPr lang="tr-TR" sz="2200" dirty="0">
                <a:effectLst/>
                <a:ea typeface="Aptos" panose="020B0004020202020204" pitchFamily="34" charset="0"/>
              </a:rPr>
              <a:t>Alanımda  dünya çapında en saygın akademisyenlerden biri, odama gelip bir konuda fikirlerini </a:t>
            </a:r>
            <a:r>
              <a:rPr lang="tr-TR" sz="2200" dirty="0">
                <a:ea typeface="Aptos" panose="020B0004020202020204" pitchFamily="34" charset="0"/>
              </a:rPr>
              <a:t>söylerken masamı dağınık bulmuş ve </a:t>
            </a:r>
            <a:r>
              <a:rPr lang="tr-TR" sz="2200" dirty="0" err="1">
                <a:ea typeface="Aptos" panose="020B0004020202020204" pitchFamily="34" charset="0"/>
              </a:rPr>
              <a:t>toparlıyarak</a:t>
            </a:r>
            <a:r>
              <a:rPr lang="tr-TR" sz="2200" dirty="0">
                <a:ea typeface="Aptos" panose="020B0004020202020204" pitchFamily="34" charset="0"/>
              </a:rPr>
              <a:t> temizlemiştir. </a:t>
            </a:r>
            <a:r>
              <a:rPr lang="tr-TR" sz="2200" dirty="0">
                <a:effectLst/>
                <a:ea typeface="Aptos" panose="020B0004020202020204" pitchFamily="34" charset="0"/>
              </a:rPr>
              <a:t>Bu nazik davranış benim için , yüzlerce yayınından daha değerli  olmuştur. </a:t>
            </a:r>
          </a:p>
          <a:p>
            <a:pPr marL="0" indent="0">
              <a:buNone/>
            </a:pPr>
            <a:r>
              <a:rPr lang="tr-TR" sz="2200" dirty="0">
                <a:ea typeface="Aptos" panose="020B0004020202020204" pitchFamily="34" charset="0"/>
              </a:rPr>
              <a:t>Unutmayın, </a:t>
            </a:r>
            <a:r>
              <a:rPr lang="tr-TR" sz="2200" b="1" i="1" dirty="0">
                <a:solidFill>
                  <a:srgbClr val="FF0000"/>
                </a:solidFill>
                <a:ea typeface="Aptos" panose="020B0004020202020204" pitchFamily="34" charset="0"/>
              </a:rPr>
              <a:t>b</a:t>
            </a:r>
            <a:r>
              <a:rPr lang="tr-TR" sz="2200" b="1" i="1" dirty="0">
                <a:solidFill>
                  <a:srgbClr val="FF0000"/>
                </a:solidFill>
                <a:effectLst/>
                <a:ea typeface="Aptos" panose="020B0004020202020204" pitchFamily="34" charset="0"/>
              </a:rPr>
              <a:t>aşarılar zorlukların arasında gizlidir</a:t>
            </a:r>
            <a:r>
              <a:rPr lang="tr-TR" sz="2200" dirty="0">
                <a:effectLst/>
                <a:ea typeface="Aptos" panose="020B0004020202020204" pitchFamily="34" charset="0"/>
              </a:rPr>
              <a:t>. </a:t>
            </a:r>
            <a:endParaRPr lang="tr-TR" sz="2200" dirty="0">
              <a:effectLst/>
            </a:endParaRPr>
          </a:p>
          <a:p>
            <a:pPr marL="0" indent="0">
              <a:buNone/>
            </a:pPr>
            <a:endParaRPr lang="tr-TR" sz="2200" kern="100" dirty="0">
              <a:effectLst/>
              <a:ea typeface="Aptos" panose="020B000402020202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394149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51017F-F46D-69C0-95AA-AD159A322B4F}"/>
              </a:ext>
            </a:extLst>
          </p:cNvPr>
          <p:cNvSpPr>
            <a:spLocks noGrp="1"/>
          </p:cNvSpPr>
          <p:nvPr>
            <p:ph idx="1"/>
          </p:nvPr>
        </p:nvSpPr>
        <p:spPr>
          <a:xfrm>
            <a:off x="838200" y="767443"/>
            <a:ext cx="10515600" cy="5409520"/>
          </a:xfrm>
        </p:spPr>
        <p:txBody>
          <a:bodyPr>
            <a:normAutofit lnSpcReduction="10000"/>
          </a:bodyPr>
          <a:lstStyle/>
          <a:p>
            <a:r>
              <a:rPr lang="tr-TR" sz="2800" dirty="0">
                <a:latin typeface="Calibri" panose="020F0502020204030204" pitchFamily="34" charset="0"/>
                <a:ea typeface="Aptos" panose="020B0004020202020204" pitchFamily="34" charset="0"/>
              </a:rPr>
              <a:t>B</a:t>
            </a:r>
            <a:r>
              <a:rPr lang="tr-TR" sz="2800" dirty="0">
                <a:effectLst/>
                <a:latin typeface="Calibri" panose="020F0502020204030204" pitchFamily="34" charset="0"/>
                <a:ea typeface="Aptos" panose="020B0004020202020204" pitchFamily="34" charset="0"/>
              </a:rPr>
              <a:t>elki garip gelebilir ama... eğer daha önce başka bir ülkede eğitim almadıysanız veya çalışmadıysanız, bunu kariyerinizin bir aşamasında, mümkünse en yakın bir zamanda planlamalısınız. Başka bir ülkede yaşamak ve çalışmak, iş ve yaşam hakkında yeni bir bakış açısı kazandıracak ve kazanımların ile övünmekten büyük mutluluk duyacaksın  </a:t>
            </a:r>
            <a:r>
              <a:rPr lang="tr-TR" sz="2800" b="1" i="1" dirty="0">
                <a:solidFill>
                  <a:srgbClr val="FF0000"/>
                </a:solidFill>
              </a:rPr>
              <a:t>( MIT)</a:t>
            </a:r>
          </a:p>
          <a:p>
            <a:r>
              <a:rPr lang="tr-TR" sz="2800" dirty="0">
                <a:effectLst/>
                <a:latin typeface="Calibri" panose="020F0502020204030204" pitchFamily="34" charset="0"/>
                <a:ea typeface="Aptos" panose="020B0004020202020204" pitchFamily="34" charset="0"/>
              </a:rPr>
              <a:t>Kariyer yolculuğumda , kıskançlık veya "mesleki kıskanma" ile sıkça karşılaştım. Diyar’ı Roma olarak bilinen bu toprakların insanında kıskançlık genetik bir olgudur.  </a:t>
            </a:r>
          </a:p>
          <a:p>
            <a:r>
              <a:rPr lang="tr-TR" sz="2800" dirty="0">
                <a:effectLst/>
                <a:latin typeface="Calibri" panose="020F0502020204030204" pitchFamily="34" charset="0"/>
                <a:ea typeface="Aptos" panose="020B0004020202020204" pitchFamily="34" charset="0"/>
              </a:rPr>
              <a:t>Kıskançlıklar, motivasyon kırıcı, heves ve arzuları törpüleyici davranışlardır.  Bu tür durumlarda;  vitesi küçülterek daha büyük bir azim ,daha büyük bir  güç ve kararlılık ile tırmanışınızı sürdürün </a:t>
            </a:r>
          </a:p>
          <a:p>
            <a:r>
              <a:rPr lang="tr-TR" sz="2800" dirty="0">
                <a:effectLst/>
                <a:latin typeface="Calibri" panose="020F0502020204030204" pitchFamily="34" charset="0"/>
                <a:ea typeface="Aptos" panose="020B0004020202020204" pitchFamily="34" charset="0"/>
              </a:rPr>
              <a:t>Siz hedefinize ulaşırken, kıskançların iç dünyaları ile hatta </a:t>
            </a:r>
            <a:r>
              <a:rPr lang="tr-TR" sz="2800" dirty="0">
                <a:latin typeface="Calibri" panose="020F0502020204030204" pitchFamily="34" charset="0"/>
                <a:ea typeface="Aptos" panose="020B0004020202020204" pitchFamily="34" charset="0"/>
              </a:rPr>
              <a:t>yaşamları ile de barışık olmadıklarını görecek, gülüp geçeceksiniz. </a:t>
            </a:r>
            <a:r>
              <a:rPr lang="tr-TR" sz="2800" dirty="0">
                <a:effectLst/>
                <a:latin typeface="Calibri" panose="020F0502020204030204" pitchFamily="34" charset="0"/>
                <a:ea typeface="Aptos" panose="020B0004020202020204" pitchFamily="34" charset="0"/>
              </a:rPr>
              <a:t> </a:t>
            </a:r>
          </a:p>
          <a:p>
            <a:pPr marL="0" indent="0">
              <a:buNone/>
            </a:pPr>
            <a:endParaRPr lang="tr-TR" dirty="0"/>
          </a:p>
        </p:txBody>
      </p:sp>
    </p:spTree>
    <p:extLst>
      <p:ext uri="{BB962C8B-B14F-4D97-AF65-F5344CB8AC3E}">
        <p14:creationId xmlns:p14="http://schemas.microsoft.com/office/powerpoint/2010/main" val="298431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54C8B6-4920-F75C-172F-4737AD98FBE9}"/>
              </a:ext>
            </a:extLst>
          </p:cNvPr>
          <p:cNvSpPr>
            <a:spLocks noGrp="1"/>
          </p:cNvSpPr>
          <p:nvPr>
            <p:ph idx="1"/>
          </p:nvPr>
        </p:nvSpPr>
        <p:spPr>
          <a:xfrm>
            <a:off x="838200" y="783771"/>
            <a:ext cx="10515600" cy="5393192"/>
          </a:xfrm>
        </p:spPr>
        <p:txBody>
          <a:bodyPr>
            <a:normAutofit lnSpcReduction="10000"/>
          </a:bodyPr>
          <a:lstStyle/>
          <a:p>
            <a:r>
              <a:rPr lang="tr-TR" sz="2400" dirty="0"/>
              <a:t>Doktorlar, askerler ve hocalarda biraz </a:t>
            </a:r>
            <a:r>
              <a:rPr lang="tr-TR" sz="2400" dirty="0" err="1"/>
              <a:t>kibirlik</a:t>
            </a:r>
            <a:r>
              <a:rPr lang="tr-TR" sz="2400" dirty="0"/>
              <a:t> bulunur. Doktora yapmak sizi daha kibir değil daha sade ve daha kibar yapmalıdır.</a:t>
            </a:r>
          </a:p>
          <a:p>
            <a:r>
              <a:rPr lang="tr-TR" sz="2400" dirty="0">
                <a:effectLst/>
                <a:ea typeface="Aptos" panose="020B0004020202020204" pitchFamily="34" charset="0"/>
              </a:rPr>
              <a:t>Özellikle akademik pozisyonda olmayan teknik ve idari personellere en yüksek saygıyı göstermelisiniz. Onlar her gün işlerine geliyorlar, sizin  için yardımcı oluyorlar ve genellikle bizim başarılarımızdan ayrı bir kazanç sağlamadan gönülden bizlere yardım ediyorlar. </a:t>
            </a:r>
          </a:p>
          <a:p>
            <a:r>
              <a:rPr lang="tr-TR" sz="2400" b="0" i="0" u="none" strike="noStrike" dirty="0">
                <a:effectLst/>
              </a:rPr>
              <a:t>Meyve ağacın dalını aşağı eğer. Bilim adamları alanlarında derinleşip olgunlaştıkça bilginin merkezi olan </a:t>
            </a:r>
            <a:r>
              <a:rPr lang="tr-TR" sz="2400" dirty="0"/>
              <a:t>beyinlerini  aşağıya bükmeli, tevazu ve </a:t>
            </a:r>
            <a:r>
              <a:rPr lang="tr-TR" sz="2400" dirty="0" err="1"/>
              <a:t>zerafet</a:t>
            </a:r>
            <a:r>
              <a:rPr lang="tr-TR" sz="2400" dirty="0"/>
              <a:t> ile süslenmelidir.   </a:t>
            </a:r>
            <a:r>
              <a:rPr lang="tr-TR" sz="2400" b="0" i="0" u="none" strike="noStrike" dirty="0">
                <a:effectLst/>
              </a:rPr>
              <a:t>( Celal Hoca Hariç) </a:t>
            </a:r>
            <a:endParaRPr lang="tr-TR" sz="2400" dirty="0">
              <a:effectLst/>
              <a:ea typeface="Aptos" panose="020B0004020202020204" pitchFamily="34" charset="0"/>
            </a:endParaRPr>
          </a:p>
          <a:p>
            <a:r>
              <a:rPr lang="tr-TR" sz="2800" dirty="0">
                <a:effectLst/>
                <a:latin typeface="Calibri" panose="020F0502020204030204" pitchFamily="34" charset="0"/>
                <a:ea typeface="Times New Roman" panose="02020603050405020304" pitchFamily="18" charset="0"/>
              </a:rPr>
              <a:t>Vizyonunuza ulaşmak için, net ve uygulanabilir hedefler oluşturmak ve akademik hayatınızı yönlendirecek sağlam alışkanlıklar ve beceriler geliştirmelisiniz.</a:t>
            </a:r>
          </a:p>
          <a:p>
            <a:r>
              <a:rPr lang="tr-TR" sz="2800" dirty="0">
                <a:effectLst/>
                <a:latin typeface="Calibri" panose="020F0502020204030204" pitchFamily="34" charset="0"/>
                <a:ea typeface="Times New Roman" panose="02020603050405020304" pitchFamily="18" charset="0"/>
              </a:rPr>
              <a:t>İlgilendiğiniz alanı derinlemesine keşfetmek veya kariyerinizi ilerletmek istiyorsanız,  yeterliliklerinizi geliştirerek  potansiyelinizi  emre-amade kılmalısınız.</a:t>
            </a:r>
            <a:endParaRPr lang="tr-TR" dirty="0"/>
          </a:p>
        </p:txBody>
      </p:sp>
    </p:spTree>
    <p:extLst>
      <p:ext uri="{BB962C8B-B14F-4D97-AF65-F5344CB8AC3E}">
        <p14:creationId xmlns:p14="http://schemas.microsoft.com/office/powerpoint/2010/main" val="249412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9CFAA7-4571-EDF2-EBB8-6B10ED91066F}"/>
              </a:ext>
            </a:extLst>
          </p:cNvPr>
          <p:cNvSpPr>
            <a:spLocks noGrp="1"/>
          </p:cNvSpPr>
          <p:nvPr>
            <p:ph idx="1"/>
          </p:nvPr>
        </p:nvSpPr>
        <p:spPr>
          <a:xfrm>
            <a:off x="838200" y="620486"/>
            <a:ext cx="10515600" cy="5556477"/>
          </a:xfrm>
        </p:spPr>
        <p:txBody>
          <a:bodyPr>
            <a:normAutofit fontScale="85000" lnSpcReduction="20000"/>
          </a:bodyPr>
          <a:lstStyle/>
          <a:p>
            <a:r>
              <a:rPr lang="tr-TR" sz="2800" dirty="0">
                <a:effectLst/>
                <a:latin typeface="Calibri" panose="020F0502020204030204" pitchFamily="34" charset="0"/>
                <a:ea typeface="Times New Roman" panose="02020603050405020304" pitchFamily="18" charset="0"/>
              </a:rPr>
              <a:t>Üniversitelerin Akademik Başarı Kriterleri vardır. Akademik başarıya ulaşmanın yolu, kısa ve uzun vadeli hedeflerinize  bağlıdır. Hedeflerinizi eylem dilimlerine ayırarak her birini etkili yönetiniz . Başka bir deyişle Akademik Başarınız </a:t>
            </a:r>
            <a:r>
              <a:rPr lang="tr-TR" sz="2800" dirty="0" err="1">
                <a:effectLst/>
                <a:latin typeface="Calibri" panose="020F0502020204030204" pitchFamily="34" charset="0"/>
                <a:ea typeface="Times New Roman" panose="02020603050405020304" pitchFamily="18" charset="0"/>
              </a:rPr>
              <a:t>içinbireysel</a:t>
            </a:r>
            <a:r>
              <a:rPr lang="tr-TR" sz="2800" dirty="0">
                <a:effectLst/>
                <a:latin typeface="Calibri" panose="020F0502020204030204" pitchFamily="34" charset="0"/>
                <a:ea typeface="Times New Roman" panose="02020603050405020304" pitchFamily="18" charset="0"/>
              </a:rPr>
              <a:t>  </a:t>
            </a:r>
            <a:r>
              <a:rPr lang="tr-TR" sz="2800" b="1" i="1" dirty="0">
                <a:effectLst/>
                <a:latin typeface="Calibri" panose="020F0502020204030204" pitchFamily="34" charset="0"/>
                <a:ea typeface="Times New Roman" panose="02020603050405020304" pitchFamily="18" charset="0"/>
              </a:rPr>
              <a:t>stratejik planınız </a:t>
            </a:r>
            <a:r>
              <a:rPr lang="tr-TR" sz="2800" dirty="0">
                <a:effectLst/>
                <a:latin typeface="Calibri" panose="020F0502020204030204" pitchFamily="34" charset="0"/>
                <a:ea typeface="Times New Roman" panose="02020603050405020304" pitchFamily="18" charset="0"/>
              </a:rPr>
              <a:t>olmalıdır</a:t>
            </a:r>
          </a:p>
          <a:p>
            <a:r>
              <a:rPr lang="tr-TR" sz="2800" dirty="0" err="1">
                <a:effectLst/>
                <a:latin typeface="Calibri" panose="020F0502020204030204" pitchFamily="34" charset="0"/>
                <a:ea typeface="Times New Roman" panose="02020603050405020304" pitchFamily="18" charset="0"/>
              </a:rPr>
              <a:t>Proper</a:t>
            </a:r>
            <a:r>
              <a:rPr lang="tr-TR" sz="2800" dirty="0">
                <a:effectLst/>
                <a:latin typeface="Calibri" panose="020F0502020204030204" pitchFamily="34" charset="0"/>
                <a:ea typeface="Times New Roman" panose="02020603050405020304" pitchFamily="18" charset="0"/>
              </a:rPr>
              <a:t> </a:t>
            </a:r>
            <a:r>
              <a:rPr lang="tr-TR" sz="2800" dirty="0" err="1">
                <a:effectLst/>
                <a:latin typeface="Calibri" panose="020F0502020204030204" pitchFamily="34" charset="0"/>
                <a:ea typeface="Times New Roman" panose="02020603050405020304" pitchFamily="18" charset="0"/>
              </a:rPr>
              <a:t>planning</a:t>
            </a:r>
            <a:r>
              <a:rPr lang="tr-TR" sz="2800" dirty="0">
                <a:effectLst/>
                <a:latin typeface="Calibri" panose="020F0502020204030204" pitchFamily="34" charset="0"/>
                <a:ea typeface="Times New Roman" panose="02020603050405020304" pitchFamily="18" charset="0"/>
              </a:rPr>
              <a:t> </a:t>
            </a:r>
            <a:r>
              <a:rPr lang="tr-TR" sz="2800" dirty="0" err="1">
                <a:effectLst/>
                <a:latin typeface="Calibri" panose="020F0502020204030204" pitchFamily="34" charset="0"/>
                <a:ea typeface="Times New Roman" panose="02020603050405020304" pitchFamily="18" charset="0"/>
              </a:rPr>
              <a:t>prevents</a:t>
            </a:r>
            <a:r>
              <a:rPr lang="tr-TR" sz="2800" dirty="0">
                <a:effectLst/>
                <a:latin typeface="Calibri" panose="020F0502020204030204" pitchFamily="34" charset="0"/>
                <a:ea typeface="Times New Roman" panose="02020603050405020304" pitchFamily="18" charset="0"/>
              </a:rPr>
              <a:t> </a:t>
            </a:r>
            <a:r>
              <a:rPr lang="tr-TR" sz="2800" dirty="0" err="1">
                <a:effectLst/>
                <a:latin typeface="Calibri" panose="020F0502020204030204" pitchFamily="34" charset="0"/>
                <a:ea typeface="Times New Roman" panose="02020603050405020304" pitchFamily="18" charset="0"/>
              </a:rPr>
              <a:t>poor</a:t>
            </a:r>
            <a:r>
              <a:rPr lang="tr-TR" sz="2800" dirty="0">
                <a:effectLst/>
                <a:latin typeface="Calibri" panose="020F0502020204030204" pitchFamily="34" charset="0"/>
                <a:ea typeface="Times New Roman" panose="02020603050405020304" pitchFamily="18" charset="0"/>
              </a:rPr>
              <a:t> </a:t>
            </a:r>
            <a:r>
              <a:rPr lang="tr-TR" sz="2800" dirty="0" err="1">
                <a:effectLst/>
                <a:latin typeface="Calibri" panose="020F0502020204030204" pitchFamily="34" charset="0"/>
                <a:ea typeface="Times New Roman" panose="02020603050405020304" pitchFamily="18" charset="0"/>
              </a:rPr>
              <a:t>performance</a:t>
            </a:r>
            <a:r>
              <a:rPr lang="tr-TR" sz="2800" dirty="0">
                <a:effectLst/>
                <a:latin typeface="Calibri" panose="020F0502020204030204" pitchFamily="34" charset="0"/>
                <a:ea typeface="Times New Roman" panose="02020603050405020304" pitchFamily="18" charset="0"/>
              </a:rPr>
              <a:t>!. Eylem planlarınızı proje yönetim mantığı ile </a:t>
            </a:r>
            <a:r>
              <a:rPr lang="tr-TR" sz="2800" dirty="0" err="1">
                <a:effectLst/>
                <a:latin typeface="Calibri" panose="020F0502020204030204" pitchFamily="34" charset="0"/>
                <a:ea typeface="Times New Roman" panose="02020603050405020304" pitchFamily="18" charset="0"/>
              </a:rPr>
              <a:t>yönetiniz..bir</a:t>
            </a:r>
            <a:r>
              <a:rPr lang="tr-TR" sz="2800" dirty="0">
                <a:effectLst/>
                <a:latin typeface="Calibri" panose="020F0502020204030204" pitchFamily="34" charset="0"/>
                <a:ea typeface="Times New Roman" panose="02020603050405020304" pitchFamily="18" charset="0"/>
              </a:rPr>
              <a:t> taş ile on kuş vurma buna denir. </a:t>
            </a:r>
            <a:endParaRPr lang="tr-TR" dirty="0"/>
          </a:p>
          <a:p>
            <a:r>
              <a:rPr lang="tr-TR" dirty="0"/>
              <a:t>Başarının anahtarı, sürekli ve iyi çalışma alışkanlığı kazanmanıza bağlıdır. Çalışma zamanı belirleme </a:t>
            </a:r>
            <a:r>
              <a:rPr lang="tr-TR" sz="2800" dirty="0">
                <a:effectLst/>
                <a:latin typeface="Calibri" panose="020F0502020204030204" pitchFamily="34" charset="0"/>
                <a:ea typeface="Times New Roman" panose="02020603050405020304" pitchFamily="18" charset="0"/>
              </a:rPr>
              <a:t>alışkanlıkları günlük rutininizin bir parçası haline getirdiğinizde, eylem planlarınız ile  ilgili kaygılarınız da azalacaktır. </a:t>
            </a:r>
          </a:p>
          <a:p>
            <a:r>
              <a:rPr lang="tr-TR" dirty="0">
                <a:latin typeface="Calibri" panose="020F0502020204030204" pitchFamily="34" charset="0"/>
              </a:rPr>
              <a:t>Dostluk ve arkadaşlık ağınızı genişletin. Bir öğretim üyesinin  bağlantı ağı   büyüklüğü ve derinliği sahip olduğu en büyük varlığıdır. </a:t>
            </a:r>
            <a:r>
              <a:rPr lang="tr-TR" b="1" i="1" dirty="0">
                <a:solidFill>
                  <a:srgbClr val="FF0000"/>
                </a:solidFill>
                <a:latin typeface="Calibri" panose="020F0502020204030204" pitchFamily="34" charset="0"/>
              </a:rPr>
              <a:t>( </a:t>
            </a:r>
            <a:r>
              <a:rPr lang="tr-TR" b="1" i="1" dirty="0" err="1">
                <a:solidFill>
                  <a:srgbClr val="FF0000"/>
                </a:solidFill>
                <a:latin typeface="Calibri" panose="020F0502020204030204" pitchFamily="34" charset="0"/>
              </a:rPr>
              <a:t>Azersun</a:t>
            </a:r>
            <a:r>
              <a:rPr lang="tr-TR" b="1" i="1" dirty="0">
                <a:solidFill>
                  <a:srgbClr val="FF0000"/>
                </a:solidFill>
                <a:latin typeface="Calibri" panose="020F0502020204030204" pitchFamily="34" charset="0"/>
              </a:rPr>
              <a:t>)</a:t>
            </a:r>
          </a:p>
          <a:p>
            <a:r>
              <a:rPr lang="tr-TR" dirty="0">
                <a:latin typeface="Calibri" panose="020F0502020204030204" pitchFamily="34" charset="0"/>
              </a:rPr>
              <a:t>Asistanlarınıza değer verin. </a:t>
            </a:r>
            <a:r>
              <a:rPr lang="tr-TR" sz="2800" kern="0" dirty="0">
                <a:solidFill>
                  <a:srgbClr val="000000"/>
                </a:solidFill>
                <a:effectLst/>
                <a:ea typeface="Times New Roman" panose="02020603050405020304" pitchFamily="18" charset="0"/>
              </a:rPr>
              <a:t>Parayı, avantajları, prestiji ve ünvanınızı  bir kenara koyun ve asıl görevinizin; ‘ genç zihinlere mentorluk yapmak ‘ olduğunu unutmayın. Asistanlar hoca öğrenci arayüzü olup </a:t>
            </a:r>
            <a:r>
              <a:rPr lang="tr-TR" sz="2800" b="1" kern="0" dirty="0">
                <a:solidFill>
                  <a:srgbClr val="FF0000"/>
                </a:solidFill>
                <a:effectLst/>
                <a:ea typeface="Times New Roman" panose="02020603050405020304" pitchFamily="18" charset="0"/>
              </a:rPr>
              <a:t>‘ etkinlik çarpanınız’ </a:t>
            </a:r>
            <a:r>
              <a:rPr lang="tr-TR" sz="2800" kern="0" dirty="0" err="1">
                <a:solidFill>
                  <a:srgbClr val="000000"/>
                </a:solidFill>
                <a:effectLst/>
                <a:ea typeface="Times New Roman" panose="02020603050405020304" pitchFamily="18" charset="0"/>
              </a:rPr>
              <a:t>dırlar</a:t>
            </a:r>
            <a:r>
              <a:rPr lang="tr-TR" sz="2800" kern="0" dirty="0">
                <a:solidFill>
                  <a:srgbClr val="000000"/>
                </a:solidFill>
                <a:effectLst/>
                <a:ea typeface="Times New Roman" panose="02020603050405020304" pitchFamily="18" charset="0"/>
              </a:rPr>
              <a:t>.</a:t>
            </a:r>
          </a:p>
          <a:p>
            <a:r>
              <a:rPr lang="tr-TR" sz="2800" dirty="0">
                <a:effectLst/>
                <a:latin typeface="Aptos" panose="020B0004020202020204" pitchFamily="34" charset="0"/>
                <a:ea typeface="Aptos" panose="020B0004020202020204" pitchFamily="34" charset="0"/>
                <a:cs typeface="Times New Roman" panose="02020603050405020304" pitchFamily="18" charset="0"/>
              </a:rPr>
              <a:t>Çevrimiçi bir sınıf grubu oluşturun: Dijital platform, öğrencilerinize açılan sıcak bir kanalıdır. Çevrimiçi uygulamalar gerçek sınıf ortamını daha sıcak hale dönüştürür</a:t>
            </a:r>
            <a:endParaRPr lang="tr-TR" dirty="0"/>
          </a:p>
        </p:txBody>
      </p:sp>
    </p:spTree>
    <p:extLst>
      <p:ext uri="{BB962C8B-B14F-4D97-AF65-F5344CB8AC3E}">
        <p14:creationId xmlns:p14="http://schemas.microsoft.com/office/powerpoint/2010/main" val="2233688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1CD6F1-E5DD-2E77-8CC6-500A0C72D57B}"/>
              </a:ext>
            </a:extLst>
          </p:cNvPr>
          <p:cNvSpPr>
            <a:spLocks noGrp="1"/>
          </p:cNvSpPr>
          <p:nvPr>
            <p:ph idx="1"/>
          </p:nvPr>
        </p:nvSpPr>
        <p:spPr>
          <a:xfrm>
            <a:off x="838200" y="767443"/>
            <a:ext cx="10515600" cy="5409520"/>
          </a:xfrm>
        </p:spPr>
        <p:txBody>
          <a:bodyPr>
            <a:noAutofit/>
          </a:bodyPr>
          <a:lstStyle/>
          <a:p>
            <a:r>
              <a:rPr lang="tr-TR" sz="2200" dirty="0"/>
              <a:t>Daha çok kazanma duygusu öğretim üyesini  daha az akademik başarıya götürür. Aksine bir ana ders en fazla üç ana derse dersten paralel dersten çok ders vermeyin. </a:t>
            </a:r>
            <a:r>
              <a:rPr lang="tr-TR" sz="2200" b="1" i="1" dirty="0">
                <a:solidFill>
                  <a:srgbClr val="FF0000"/>
                </a:solidFill>
              </a:rPr>
              <a:t>Bir konuyu çok yapan çok güzel yapandır.  </a:t>
            </a:r>
            <a:r>
              <a:rPr lang="tr-TR" sz="2200" dirty="0"/>
              <a:t>Fazla ders akademik başarınızı engeller</a:t>
            </a:r>
          </a:p>
          <a:p>
            <a:r>
              <a:rPr lang="tr-TR" sz="2200" dirty="0"/>
              <a:t>Her zaman öğrenci lehine çözüm bulun. Öğrencileri, daha iyi öğrenmeleri için NOT İle Terbiye etmeyin. </a:t>
            </a:r>
          </a:p>
          <a:p>
            <a:r>
              <a:rPr lang="tr-TR" sz="2200" dirty="0">
                <a:solidFill>
                  <a:srgbClr val="000000"/>
                </a:solidFill>
                <a:effectLst/>
                <a:ea typeface="Aptos" panose="020B0004020202020204" pitchFamily="34" charset="0"/>
                <a:cs typeface="Times New Roman" panose="02020603050405020304" pitchFamily="18" charset="0"/>
              </a:rPr>
              <a:t>İyi bir öğretim üyesi, öğrencilerinin  zihinsel sağlık alışkanlıklarını düzeltecek tavsiyelerde bulunmalı, zihinsel sağlık sorunlarının çözümüne  katkı sağlamalıdır.</a:t>
            </a:r>
          </a:p>
          <a:p>
            <a:r>
              <a:rPr lang="tr-TR" sz="2200" b="1" dirty="0">
                <a:solidFill>
                  <a:srgbClr val="000000"/>
                </a:solidFill>
                <a:ea typeface="Aptos" panose="020B0004020202020204" pitchFamily="34" charset="0"/>
                <a:cs typeface="Times New Roman" panose="02020603050405020304" pitchFamily="18" charset="0"/>
              </a:rPr>
              <a:t>Dayanıklılığı Teşvik Et </a:t>
            </a:r>
            <a:r>
              <a:rPr lang="tr-TR" sz="2200" dirty="0">
                <a:solidFill>
                  <a:srgbClr val="000000"/>
                </a:solidFill>
                <a:ea typeface="Aptos" panose="020B0004020202020204" pitchFamily="34" charset="0"/>
                <a:cs typeface="Times New Roman" panose="02020603050405020304" pitchFamily="18" charset="0"/>
              </a:rPr>
              <a:t>: Özellikle ülkemizde kısıtlı imkanlar ile eğitime başlayan gençlerimizin çok fazla sonunu bulunmaktadır. Bunlar hala ‘ TeenAge- yani ergenlik veya delikanlılık  ‘ döneminde yaşarlar. </a:t>
            </a:r>
            <a:r>
              <a:rPr lang="tr-TR" sz="2200" dirty="0">
                <a:solidFill>
                  <a:srgbClr val="000000"/>
                </a:solidFill>
                <a:effectLst/>
                <a:ea typeface="Aptos" panose="020B0004020202020204" pitchFamily="34" charset="0"/>
                <a:cs typeface="Times New Roman" panose="02020603050405020304" pitchFamily="18" charset="0"/>
              </a:rPr>
              <a:t>İyi bir öğretim üyesi önce öğrencisini düşünmeli,  her zaman onlara zorlukların üstesinden gelmeleri için gereken gücü kazandıracak çözümleri </a:t>
            </a:r>
            <a:r>
              <a:rPr lang="tr-TR" sz="2200" dirty="0">
                <a:solidFill>
                  <a:srgbClr val="000000"/>
                </a:solidFill>
                <a:ea typeface="Aptos" panose="020B0004020202020204" pitchFamily="34" charset="0"/>
                <a:cs typeface="Times New Roman" panose="02020603050405020304" pitchFamily="18" charset="0"/>
              </a:rPr>
              <a:t>önermelidir.</a:t>
            </a:r>
            <a:r>
              <a:rPr lang="tr-TR" sz="2200" dirty="0">
                <a:solidFill>
                  <a:srgbClr val="000000"/>
                </a:solidFill>
                <a:effectLst/>
                <a:ea typeface="Aptos" panose="020B0004020202020204" pitchFamily="34" charset="0"/>
                <a:cs typeface="Times New Roman" panose="02020603050405020304" pitchFamily="18" charset="0"/>
              </a:rPr>
              <a:t>  </a:t>
            </a:r>
          </a:p>
          <a:p>
            <a:r>
              <a:rPr lang="tr-TR" sz="2200" b="1" dirty="0">
                <a:solidFill>
                  <a:srgbClr val="000000"/>
                </a:solidFill>
                <a:ea typeface="Aptos" panose="020B0004020202020204" pitchFamily="34" charset="0"/>
                <a:cs typeface="Times New Roman" panose="02020603050405020304" pitchFamily="18" charset="0"/>
              </a:rPr>
              <a:t>Tertipli ve Dürüst Olun: </a:t>
            </a:r>
            <a:r>
              <a:rPr lang="tr-TR" sz="2200" dirty="0">
                <a:solidFill>
                  <a:srgbClr val="000000"/>
                </a:solidFill>
                <a:ea typeface="Aptos" panose="020B0004020202020204" pitchFamily="34" charset="0"/>
                <a:cs typeface="Times New Roman" panose="02020603050405020304" pitchFamily="18" charset="0"/>
              </a:rPr>
              <a:t>Tertipli ve dürüst olanlar ufuk hattında yükselen dağlar gibi olup, dikkatleri çeken kişilerdir. </a:t>
            </a:r>
          </a:p>
        </p:txBody>
      </p:sp>
    </p:spTree>
    <p:extLst>
      <p:ext uri="{BB962C8B-B14F-4D97-AF65-F5344CB8AC3E}">
        <p14:creationId xmlns:p14="http://schemas.microsoft.com/office/powerpoint/2010/main" val="165769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E89059-2EE3-33FD-D7A7-FBA222E5ED4A}"/>
              </a:ext>
            </a:extLst>
          </p:cNvPr>
          <p:cNvSpPr>
            <a:spLocks noGrp="1"/>
          </p:cNvSpPr>
          <p:nvPr>
            <p:ph idx="1"/>
          </p:nvPr>
        </p:nvSpPr>
        <p:spPr>
          <a:xfrm>
            <a:off x="838200" y="778476"/>
            <a:ext cx="10515600" cy="5398487"/>
          </a:xfrm>
        </p:spPr>
        <p:txBody>
          <a:bodyPr>
            <a:normAutofit fontScale="92500" lnSpcReduction="10000"/>
          </a:bodyPr>
          <a:lstStyle/>
          <a:p>
            <a:pPr algn="l"/>
            <a:r>
              <a:rPr lang="tr-TR" b="1" i="0" u="none" strike="noStrike" dirty="0">
                <a:solidFill>
                  <a:srgbClr val="000000"/>
                </a:solidFill>
                <a:effectLst/>
              </a:rPr>
              <a:t>Akademik Özgürlüğü Koruma ve Saygı Gösterme</a:t>
            </a:r>
          </a:p>
          <a:p>
            <a:pPr algn="l"/>
            <a:r>
              <a:rPr lang="tr-TR" b="0" i="0" u="none" strike="noStrike" dirty="0">
                <a:solidFill>
                  <a:srgbClr val="000000"/>
                </a:solidFill>
                <a:effectLst/>
              </a:rPr>
              <a:t>Akademik özgürlük, bireylerin düşünce, ifade ve araştırma yapma haklarını güvence altına alır. Bu özgürlük, akademik kurumların yenilikçi ve eleştirel düşünceyi teşvik etmesi için hayati öneme sahiptir. Özgürlüklerin korunması, sansür ve baskılara karşı direnişi gerektirir ve akademik sorumluluk, bu özgürlüğü topluma hizmet ederken dikkatli bir şekilde kullanmayı içerir</a:t>
            </a:r>
          </a:p>
          <a:p>
            <a:r>
              <a:rPr lang="tr-TR" b="1" dirty="0"/>
              <a:t>Çeşitliliğin Anlamı ve Önemi</a:t>
            </a:r>
          </a:p>
          <a:p>
            <a:r>
              <a:rPr lang="tr-TR" b="0" i="0" u="none" strike="noStrike" dirty="0">
                <a:solidFill>
                  <a:srgbClr val="000000"/>
                </a:solidFill>
                <a:effectLst/>
                <a:latin typeface="-webkit-standard"/>
              </a:rPr>
              <a:t>Çeşitlilik, yalnızca temsil ile sınırlı kalmayıp, farklı bakış açılarını, deneyimleri ve fikirleri kucaklamak anlamına gelir. Bu durum, akademik ortamı zenginleştirir ve yaratıcılığı, yeniliği ve eleştirel düşünmeyi besler. Çeşitli bir akademik topluluk, karmaşık toplumsal sorunlara daha etkili çözümler üretebilir ve öğrencileri küreselleşen bir dünyaya daha iyi hazırlayabilir.</a:t>
            </a:r>
          </a:p>
        </p:txBody>
      </p:sp>
    </p:spTree>
    <p:extLst>
      <p:ext uri="{BB962C8B-B14F-4D97-AF65-F5344CB8AC3E}">
        <p14:creationId xmlns:p14="http://schemas.microsoft.com/office/powerpoint/2010/main" val="150671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32F6049-36AE-6228-764A-C231825C7B47}"/>
              </a:ext>
            </a:extLst>
          </p:cNvPr>
          <p:cNvPicPr>
            <a:picLocks noChangeAspect="1"/>
          </p:cNvPicPr>
          <p:nvPr/>
        </p:nvPicPr>
        <p:blipFill>
          <a:blip r:embed="rId2"/>
          <a:stretch>
            <a:fillRect/>
          </a:stretch>
        </p:blipFill>
        <p:spPr>
          <a:xfrm>
            <a:off x="683651" y="1845159"/>
            <a:ext cx="5644824" cy="3751419"/>
          </a:xfrm>
          <a:prstGeom prst="rect">
            <a:avLst/>
          </a:prstGeom>
        </p:spPr>
      </p:pic>
      <p:sp>
        <p:nvSpPr>
          <p:cNvPr id="6" name="Metin kutusu 5">
            <a:extLst>
              <a:ext uri="{FF2B5EF4-FFF2-40B4-BE49-F238E27FC236}">
                <a16:creationId xmlns:a16="http://schemas.microsoft.com/office/drawing/2014/main" id="{34D24F7E-946B-0211-B667-8F3BBCD40A6A}"/>
              </a:ext>
            </a:extLst>
          </p:cNvPr>
          <p:cNvSpPr txBox="1"/>
          <p:nvPr/>
        </p:nvSpPr>
        <p:spPr>
          <a:xfrm>
            <a:off x="1014290" y="994613"/>
            <a:ext cx="10163419" cy="523220"/>
          </a:xfrm>
          <a:prstGeom prst="rect">
            <a:avLst/>
          </a:prstGeom>
          <a:noFill/>
        </p:spPr>
        <p:txBody>
          <a:bodyPr wrap="square" rtlCol="0">
            <a:spAutoFit/>
          </a:bodyPr>
          <a:lstStyle/>
          <a:p>
            <a:r>
              <a:rPr lang="tr-TR" sz="2800" b="1" dirty="0"/>
              <a:t>Yıl 1926, Kayserinin Yahyalı İlçesi Bir Hukuk Öğrencisinin Aldığı Ders</a:t>
            </a:r>
          </a:p>
        </p:txBody>
      </p:sp>
      <p:sp>
        <p:nvSpPr>
          <p:cNvPr id="4" name="Metin kutusu 3">
            <a:extLst>
              <a:ext uri="{FF2B5EF4-FFF2-40B4-BE49-F238E27FC236}">
                <a16:creationId xmlns:a16="http://schemas.microsoft.com/office/drawing/2014/main" id="{EDAA1C4A-0306-687E-B643-46C426546AAD}"/>
              </a:ext>
            </a:extLst>
          </p:cNvPr>
          <p:cNvSpPr txBox="1"/>
          <p:nvPr/>
        </p:nvSpPr>
        <p:spPr>
          <a:xfrm>
            <a:off x="683651" y="5739238"/>
            <a:ext cx="4619869" cy="461665"/>
          </a:xfrm>
          <a:prstGeom prst="rect">
            <a:avLst/>
          </a:prstGeom>
          <a:noFill/>
        </p:spPr>
        <p:txBody>
          <a:bodyPr wrap="square">
            <a:spAutoFit/>
          </a:bodyPr>
          <a:lstStyle/>
          <a:p>
            <a:r>
              <a:rPr lang="tr-TR" sz="2400" dirty="0"/>
              <a:t>Ateşi Ağaca Eken </a:t>
            </a:r>
            <a:r>
              <a:rPr lang="tr-TR" sz="2400" dirty="0" err="1"/>
              <a:t>İnsanoğu</a:t>
            </a:r>
            <a:r>
              <a:rPr lang="tr-TR" sz="2400" dirty="0"/>
              <a:t>..</a:t>
            </a:r>
          </a:p>
        </p:txBody>
      </p:sp>
      <p:pic>
        <p:nvPicPr>
          <p:cNvPr id="7" name="Resim 6">
            <a:extLst>
              <a:ext uri="{FF2B5EF4-FFF2-40B4-BE49-F238E27FC236}">
                <a16:creationId xmlns:a16="http://schemas.microsoft.com/office/drawing/2014/main" id="{A0FE8704-198C-AA05-8D05-C9EFC26B2964}"/>
              </a:ext>
            </a:extLst>
          </p:cNvPr>
          <p:cNvPicPr>
            <a:picLocks noChangeAspect="1"/>
          </p:cNvPicPr>
          <p:nvPr/>
        </p:nvPicPr>
        <p:blipFill>
          <a:blip r:embed="rId3"/>
          <a:stretch>
            <a:fillRect/>
          </a:stretch>
        </p:blipFill>
        <p:spPr>
          <a:xfrm>
            <a:off x="6475730" y="1845158"/>
            <a:ext cx="5001892" cy="3751419"/>
          </a:xfrm>
          <a:prstGeom prst="rect">
            <a:avLst/>
          </a:prstGeom>
        </p:spPr>
      </p:pic>
      <p:sp>
        <p:nvSpPr>
          <p:cNvPr id="8" name="Metin kutusu 7">
            <a:extLst>
              <a:ext uri="{FF2B5EF4-FFF2-40B4-BE49-F238E27FC236}">
                <a16:creationId xmlns:a16="http://schemas.microsoft.com/office/drawing/2014/main" id="{934D200B-A1C0-D51A-47F6-0C0EF568130F}"/>
              </a:ext>
            </a:extLst>
          </p:cNvPr>
          <p:cNvSpPr txBox="1"/>
          <p:nvPr/>
        </p:nvSpPr>
        <p:spPr>
          <a:xfrm>
            <a:off x="6426202" y="5807615"/>
            <a:ext cx="5051419" cy="769441"/>
          </a:xfrm>
          <a:prstGeom prst="rect">
            <a:avLst/>
          </a:prstGeom>
          <a:noFill/>
        </p:spPr>
        <p:txBody>
          <a:bodyPr wrap="square" rtlCol="0">
            <a:spAutoFit/>
          </a:bodyPr>
          <a:lstStyle/>
          <a:p>
            <a:r>
              <a:rPr lang="tr-TR" sz="2200" dirty="0"/>
              <a:t>120 ton ve  70 metre uzunlukta Booster Roket Fırlatma Rampasına Yeniden   Döndü</a:t>
            </a:r>
          </a:p>
        </p:txBody>
      </p:sp>
    </p:spTree>
    <p:extLst>
      <p:ext uri="{BB962C8B-B14F-4D97-AF65-F5344CB8AC3E}">
        <p14:creationId xmlns:p14="http://schemas.microsoft.com/office/powerpoint/2010/main" val="3900925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B5227F-BB5E-9952-3A7A-286AE8B119CD}"/>
              </a:ext>
            </a:extLst>
          </p:cNvPr>
          <p:cNvSpPr>
            <a:spLocks noGrp="1"/>
          </p:cNvSpPr>
          <p:nvPr>
            <p:ph type="title"/>
          </p:nvPr>
        </p:nvSpPr>
        <p:spPr/>
        <p:txBody>
          <a:bodyPr/>
          <a:lstStyle/>
          <a:p>
            <a:r>
              <a:rPr lang="tr-TR" dirty="0"/>
              <a:t>Yeni Başlayan Öğretim Üyelerimiz</a:t>
            </a:r>
          </a:p>
        </p:txBody>
      </p:sp>
      <p:sp>
        <p:nvSpPr>
          <p:cNvPr id="3" name="İçerik Yer Tutucusu 2">
            <a:extLst>
              <a:ext uri="{FF2B5EF4-FFF2-40B4-BE49-F238E27FC236}">
                <a16:creationId xmlns:a16="http://schemas.microsoft.com/office/drawing/2014/main" id="{6B425C49-986A-8092-197C-A9ADFC9FF5A2}"/>
              </a:ext>
            </a:extLst>
          </p:cNvPr>
          <p:cNvSpPr>
            <a:spLocks noGrp="1"/>
          </p:cNvSpPr>
          <p:nvPr>
            <p:ph idx="1"/>
          </p:nvPr>
        </p:nvSpPr>
        <p:spPr/>
        <p:txBody>
          <a:bodyPr/>
          <a:lstStyle/>
          <a:p>
            <a:r>
              <a:rPr lang="tr-TR" sz="2000" b="1" dirty="0">
                <a:effectLst/>
                <a:ea typeface="Aptos" panose="020B0004020202020204" pitchFamily="34" charset="0"/>
                <a:cs typeface="Times New Roman" panose="02020603050405020304" pitchFamily="18" charset="0"/>
              </a:rPr>
              <a:t>Dostluk ve Arkadaşlık kurun. </a:t>
            </a:r>
            <a:r>
              <a:rPr lang="tr-TR" sz="2000" dirty="0">
                <a:effectLst/>
                <a:ea typeface="Aptos" panose="020B0004020202020204" pitchFamily="34" charset="0"/>
                <a:cs typeface="Times New Roman" panose="02020603050405020304" pitchFamily="18" charset="0"/>
              </a:rPr>
              <a:t>Bölüm başkanları ile  iyi ilişkiler geliştirmek önemli; çünkü işe alan ve görevlerinizi belirleyen onlar. Bunca aday arasında seni tercih ettiklerine göre  üniversitede yaşamını kolaylaştırma  ve başarılı olmanı isterler.   Aynı şekilde, Üniversite idari personeli, güvenlik ve temizlik personeli ve binada karşılaştığın herkes ile dost ol. Sıkıştığında sana yardımcı olabilecek kişiler bunlar.  </a:t>
            </a:r>
          </a:p>
          <a:p>
            <a:r>
              <a:rPr lang="tr-TR" sz="2000" b="1" kern="0" dirty="0">
                <a:solidFill>
                  <a:srgbClr val="000000"/>
                </a:solidFill>
                <a:ea typeface="Times New Roman" panose="02020603050405020304" pitchFamily="18" charset="0"/>
              </a:rPr>
              <a:t>A</a:t>
            </a:r>
            <a:r>
              <a:rPr lang="tr-TR" sz="2000" b="1" kern="0" dirty="0">
                <a:solidFill>
                  <a:srgbClr val="000000"/>
                </a:solidFill>
                <a:effectLst/>
                <a:ea typeface="Times New Roman" panose="02020603050405020304" pitchFamily="18" charset="0"/>
              </a:rPr>
              <a:t>sistanlarınıza  değer verin</a:t>
            </a:r>
            <a:r>
              <a:rPr lang="tr-TR" sz="2000" kern="0" dirty="0">
                <a:solidFill>
                  <a:srgbClr val="000000"/>
                </a:solidFill>
                <a:effectLst/>
                <a:ea typeface="Times New Roman" panose="02020603050405020304" pitchFamily="18" charset="0"/>
              </a:rPr>
              <a:t>. Parayı, avantajları, prestiji ve ünvanınızı  bir kenara koyun ve asıl görevinizin; ‘ genç zihinlere mentorluk yapmak ‘ olduğunu unutmayın. Asistanlar, mentörlüğünüzü etkin kılan kişiler olup, öğrenci ila arayüzünüzdür. Gerçekten de, birçok öğrenci seninle asistan kadar yakın bir etkileşim kuramaz. Onları eğit, önemli bilgileri aktar ve onlara özgürlük ile sorumluluk ver. Ayrıca, onların sana vereceği tavsiyeleri dinleyecek kadar akıllı ol</a:t>
            </a:r>
            <a:r>
              <a:rPr lang="tr-TR" sz="2000" kern="0" dirty="0">
                <a:solidFill>
                  <a:srgbClr val="000000"/>
                </a:solidFill>
                <a:effectLst/>
                <a:latin typeface="Times New Roman" panose="02020603050405020304" pitchFamily="18" charset="0"/>
                <a:ea typeface="Times New Roman" panose="02020603050405020304" pitchFamily="18" charset="0"/>
              </a:rPr>
              <a:t>. </a:t>
            </a:r>
          </a:p>
          <a:p>
            <a:r>
              <a:rPr lang="tr-TR" sz="2000" b="1" dirty="0">
                <a:effectLst/>
                <a:latin typeface="Aptos" panose="020B0004020202020204" pitchFamily="34" charset="0"/>
                <a:ea typeface="Aptos" panose="020B0004020202020204" pitchFamily="34" charset="0"/>
                <a:cs typeface="Times New Roman" panose="02020603050405020304" pitchFamily="18" charset="0"/>
              </a:rPr>
              <a:t>Çevrimiçi bir sınıf grubu oluşturun: </a:t>
            </a:r>
            <a:r>
              <a:rPr lang="tr-TR" sz="2000" dirty="0">
                <a:effectLst/>
                <a:latin typeface="Aptos" panose="020B0004020202020204" pitchFamily="34" charset="0"/>
                <a:ea typeface="Aptos" panose="020B0004020202020204" pitchFamily="34" charset="0"/>
                <a:cs typeface="Times New Roman" panose="02020603050405020304" pitchFamily="18" charset="0"/>
              </a:rPr>
              <a:t>Dıjital platform,öğrencilerinize açılan sıcak bir kanaldır.  Bu kanalda onların yaşamına değecek deneyimlerini bölüş, Onların geribeslemelerine mutlaka cevap ver. Böylece sınıf ortamını daha samimi ve keyifli hale getirmiş olursun.</a:t>
            </a:r>
            <a:r>
              <a:rPr lang="tr-TR" sz="2000" dirty="0">
                <a:effectLst/>
              </a:rPr>
              <a:t> </a:t>
            </a:r>
            <a:r>
              <a:rPr lang="tr-TR" sz="2000" dirty="0">
                <a:effectLst/>
                <a:latin typeface="Aptos" panose="020B0004020202020204" pitchFamily="34" charset="0"/>
                <a:ea typeface="Aptos" panose="020B0004020202020204" pitchFamily="34" charset="0"/>
                <a:cs typeface="Times New Roman" panose="02020603050405020304" pitchFamily="18" charset="0"/>
              </a:rPr>
              <a:t> </a:t>
            </a:r>
            <a:endParaRPr lang="tr-TR" sz="2000" dirty="0"/>
          </a:p>
          <a:p>
            <a:endParaRPr lang="tr-TR" dirty="0"/>
          </a:p>
        </p:txBody>
      </p:sp>
    </p:spTree>
    <p:extLst>
      <p:ext uri="{BB962C8B-B14F-4D97-AF65-F5344CB8AC3E}">
        <p14:creationId xmlns:p14="http://schemas.microsoft.com/office/powerpoint/2010/main" val="1602314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794B974-1848-064C-2778-AA0DF6018968}"/>
              </a:ext>
            </a:extLst>
          </p:cNvPr>
          <p:cNvSpPr>
            <a:spLocks noGrp="1"/>
          </p:cNvSpPr>
          <p:nvPr>
            <p:ph idx="1"/>
          </p:nvPr>
        </p:nvSpPr>
        <p:spPr>
          <a:xfrm>
            <a:off x="838200" y="873457"/>
            <a:ext cx="10515600" cy="5303506"/>
          </a:xfrm>
        </p:spPr>
        <p:txBody>
          <a:bodyPr>
            <a:normAutofit/>
          </a:bodyPr>
          <a:lstStyle/>
          <a:p>
            <a:r>
              <a:rPr lang="tr-TR" sz="2000" dirty="0"/>
              <a:t>Akademisyenlik becerilerimizi sürekli geliştirmek zorundayız. Bunlar;</a:t>
            </a:r>
          </a:p>
          <a:p>
            <a:pPr lvl="1" algn="just">
              <a:lnSpc>
                <a:spcPct val="115000"/>
              </a:lnSpc>
              <a:spcAft>
                <a:spcPts val="800"/>
              </a:spcAft>
              <a:buSzPts val="1000"/>
              <a:buFont typeface="Wingdings" pitchFamily="2" charset="2"/>
              <a:buChar char="Ø"/>
              <a:tabLst>
                <a:tab pos="457200" algn="l"/>
              </a:tabLst>
            </a:pPr>
            <a:r>
              <a:rPr lang="tr-TR" sz="2000" dirty="0">
                <a:effectLst/>
                <a:latin typeface="Calibri" panose="020F0502020204030204" pitchFamily="34" charset="0"/>
                <a:ea typeface="Times New Roman" panose="02020603050405020304" pitchFamily="18" charset="0"/>
              </a:rPr>
              <a:t>Çalışma becerileri (örneğin okuma, not alma, araştırma vb.)</a:t>
            </a:r>
            <a:endParaRPr lang="tr-TR" sz="2000" dirty="0">
              <a:effectLst/>
              <a:latin typeface="Times New Roman" panose="02020603050405020304" pitchFamily="18" charset="0"/>
              <a:ea typeface="Times New Roman" panose="02020603050405020304" pitchFamily="18" charset="0"/>
            </a:endParaRPr>
          </a:p>
          <a:p>
            <a:pPr lvl="1" algn="just">
              <a:lnSpc>
                <a:spcPct val="115000"/>
              </a:lnSpc>
              <a:spcAft>
                <a:spcPts val="800"/>
              </a:spcAft>
              <a:buSzPts val="1000"/>
              <a:buFont typeface="Wingdings" pitchFamily="2" charset="2"/>
              <a:buChar char="Ø"/>
              <a:tabLst>
                <a:tab pos="457200" algn="l"/>
              </a:tabLst>
            </a:pPr>
            <a:r>
              <a:rPr lang="tr-TR" sz="2000" dirty="0">
                <a:effectLst/>
                <a:latin typeface="Calibri" panose="020F0502020204030204" pitchFamily="34" charset="0"/>
                <a:ea typeface="Times New Roman" panose="02020603050405020304" pitchFamily="18" charset="0"/>
              </a:rPr>
              <a:t>Eleştirel sorgulama ve değerlendirme (örneğin dengeli görüş, akıl yürütme ve tartışma)</a:t>
            </a:r>
            <a:endParaRPr lang="tr-TR" sz="2000" dirty="0">
              <a:effectLst/>
              <a:latin typeface="Times New Roman" panose="02020603050405020304" pitchFamily="18" charset="0"/>
              <a:ea typeface="Times New Roman" panose="02020603050405020304" pitchFamily="18" charset="0"/>
            </a:endParaRPr>
          </a:p>
          <a:p>
            <a:pPr lvl="1" algn="just">
              <a:lnSpc>
                <a:spcPct val="115000"/>
              </a:lnSpc>
              <a:spcAft>
                <a:spcPts val="800"/>
              </a:spcAft>
              <a:buSzPts val="1000"/>
              <a:buFont typeface="Wingdings" pitchFamily="2" charset="2"/>
              <a:buChar char="Ø"/>
              <a:tabLst>
                <a:tab pos="457200" algn="l"/>
              </a:tabLst>
            </a:pPr>
            <a:r>
              <a:rPr lang="tr-TR" sz="2000" dirty="0">
                <a:effectLst/>
                <a:latin typeface="Calibri" panose="020F0502020204030204" pitchFamily="34" charset="0"/>
                <a:ea typeface="Times New Roman" panose="02020603050405020304" pitchFamily="18" charset="0"/>
              </a:rPr>
              <a:t>Uygun akademik yazım (örneğin makaleler, raporlar, tezler vb.)</a:t>
            </a:r>
            <a:endParaRPr lang="tr-TR" sz="2000" dirty="0">
              <a:effectLst/>
              <a:latin typeface="Times New Roman" panose="02020603050405020304" pitchFamily="18" charset="0"/>
              <a:ea typeface="Times New Roman" panose="02020603050405020304" pitchFamily="18" charset="0"/>
            </a:endParaRPr>
          </a:p>
          <a:p>
            <a:pPr lvl="1" algn="just">
              <a:lnSpc>
                <a:spcPct val="115000"/>
              </a:lnSpc>
              <a:spcAft>
                <a:spcPts val="800"/>
              </a:spcAft>
              <a:buSzPts val="1000"/>
              <a:buFont typeface="Wingdings" pitchFamily="2" charset="2"/>
              <a:buChar char="Ø"/>
              <a:tabLst>
                <a:tab pos="457200" algn="l"/>
              </a:tabLst>
            </a:pPr>
            <a:r>
              <a:rPr lang="tr-TR" sz="2000" dirty="0">
                <a:effectLst/>
                <a:latin typeface="Calibri" panose="020F0502020204030204" pitchFamily="34" charset="0"/>
                <a:ea typeface="Times New Roman" panose="02020603050405020304" pitchFamily="18" charset="0"/>
              </a:rPr>
              <a:t>Referans verme becerileri (örneğin ne zaman ve nasıl referans verileceği)</a:t>
            </a:r>
            <a:endParaRPr lang="tr-TR" sz="2000" dirty="0">
              <a:effectLst/>
              <a:latin typeface="Times New Roman" panose="02020603050405020304" pitchFamily="18" charset="0"/>
              <a:ea typeface="Times New Roman" panose="02020603050405020304" pitchFamily="18" charset="0"/>
            </a:endParaRPr>
          </a:p>
          <a:p>
            <a:pPr lvl="1" algn="just">
              <a:lnSpc>
                <a:spcPct val="115000"/>
              </a:lnSpc>
              <a:spcAft>
                <a:spcPts val="800"/>
              </a:spcAft>
              <a:buSzPts val="1000"/>
              <a:buFont typeface="Wingdings" pitchFamily="2" charset="2"/>
              <a:buChar char="Ø"/>
              <a:tabLst>
                <a:tab pos="457200" algn="l"/>
              </a:tabLst>
            </a:pPr>
            <a:r>
              <a:rPr lang="tr-TR" sz="2000" dirty="0">
                <a:effectLst/>
                <a:latin typeface="Calibri" panose="020F0502020204030204" pitchFamily="34" charset="0"/>
                <a:ea typeface="Times New Roman" panose="02020603050405020304" pitchFamily="18" charset="0"/>
              </a:rPr>
              <a:t>Sınav teknikleri (örneğin hazırlık, zaman yönetimi vb.)</a:t>
            </a:r>
            <a:endParaRPr lang="tr-TR" sz="2000" dirty="0">
              <a:effectLst/>
              <a:latin typeface="Times New Roman" panose="02020603050405020304" pitchFamily="18" charset="0"/>
              <a:ea typeface="Times New Roman" panose="02020603050405020304" pitchFamily="18" charset="0"/>
            </a:endParaRPr>
          </a:p>
          <a:p>
            <a:r>
              <a:rPr lang="tr-TR" sz="2000" kern="0" dirty="0">
                <a:solidFill>
                  <a:srgbClr val="000000"/>
                </a:solidFill>
                <a:effectLst/>
                <a:latin typeface="Calibri" panose="020F0502020204030204" pitchFamily="34" charset="0"/>
                <a:ea typeface="Times New Roman" panose="02020603050405020304" pitchFamily="18" charset="0"/>
              </a:rPr>
              <a:t>Akademisyenliğin  </a:t>
            </a:r>
            <a:r>
              <a:rPr lang="tr-TR" sz="2000" kern="0" dirty="0" err="1">
                <a:solidFill>
                  <a:srgbClr val="000000"/>
                </a:solidFill>
                <a:effectLst/>
                <a:latin typeface="Calibri" panose="020F0502020204030204" pitchFamily="34" charset="0"/>
                <a:ea typeface="Times New Roman" panose="02020603050405020304" pitchFamily="18" charset="0"/>
              </a:rPr>
              <a:t>ayırtedici</a:t>
            </a:r>
            <a:r>
              <a:rPr lang="tr-TR" sz="2000" kern="0" dirty="0">
                <a:solidFill>
                  <a:srgbClr val="000000"/>
                </a:solidFill>
                <a:effectLst/>
                <a:latin typeface="Calibri" panose="020F0502020204030204" pitchFamily="34" charset="0"/>
                <a:ea typeface="Times New Roman" panose="02020603050405020304" pitchFamily="18" charset="0"/>
              </a:rPr>
              <a:t> özelliği var:  Eserlerinizi okuyanların, bir konu üzerindeki düşüncelerinizi ve fikirlerinizi kolayca tanıyabilmesi ve bunları başkalarının düşüncelerinden ayırt edebilmesine imkan verir. </a:t>
            </a:r>
          </a:p>
          <a:p>
            <a:r>
              <a:rPr lang="tr-TR" sz="2000" kern="0" dirty="0">
                <a:solidFill>
                  <a:srgbClr val="000000"/>
                </a:solidFill>
                <a:effectLst/>
                <a:latin typeface="Calibri" panose="020F0502020204030204" pitchFamily="34" charset="0"/>
              </a:rPr>
              <a:t>Akademisyenler, </a:t>
            </a:r>
            <a:r>
              <a:rPr lang="tr-TR" sz="2000" kern="0" dirty="0">
                <a:solidFill>
                  <a:srgbClr val="000000"/>
                </a:solidFill>
                <a:latin typeface="Calibri" panose="020F0502020204030204" pitchFamily="34" charset="0"/>
              </a:rPr>
              <a:t>a</a:t>
            </a:r>
            <a:r>
              <a:rPr lang="tr-TR" sz="2000" kern="0" dirty="0">
                <a:solidFill>
                  <a:srgbClr val="000000"/>
                </a:solidFill>
                <a:effectLst/>
                <a:latin typeface="Calibri" panose="020F0502020204030204" pitchFamily="34" charset="0"/>
              </a:rPr>
              <a:t>kademik bütünlüğün birer parçası olup; </a:t>
            </a:r>
            <a:r>
              <a:rPr lang="tr-TR" sz="2000" dirty="0">
                <a:effectLst/>
              </a:rPr>
              <a:t> her öğretim üyesi üniversite vizyon ve misyonuna uygun,  sürekli öğrenme, öğrendiklerini uygulama  ve kendini geliştirme yolcusudur. </a:t>
            </a:r>
          </a:p>
          <a:p>
            <a:r>
              <a:rPr lang="tr-TR" sz="2000" dirty="0"/>
              <a:t>Akademisyenlik mesleğinin kara lekesi ‘</a:t>
            </a:r>
            <a:r>
              <a:rPr lang="tr-TR" sz="2000" dirty="0" err="1"/>
              <a:t>Plagiarizm</a:t>
            </a:r>
            <a:r>
              <a:rPr lang="tr-TR" sz="2000" dirty="0"/>
              <a:t> ‘  yani intihal’dir. İntihal, bilmediğimizi bildiğimizi  söylemektir. Halbuki, Akademisyenlik, Bilmediğimizi, bilmediğimizi bilmek demektir </a:t>
            </a:r>
          </a:p>
        </p:txBody>
      </p:sp>
    </p:spTree>
    <p:extLst>
      <p:ext uri="{BB962C8B-B14F-4D97-AF65-F5344CB8AC3E}">
        <p14:creationId xmlns:p14="http://schemas.microsoft.com/office/powerpoint/2010/main" val="2882534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912-AE40-1063-F957-878438ACD1F9}"/>
              </a:ext>
            </a:extLst>
          </p:cNvPr>
          <p:cNvSpPr>
            <a:spLocks noGrp="1"/>
          </p:cNvSpPr>
          <p:nvPr>
            <p:ph idx="1"/>
          </p:nvPr>
        </p:nvSpPr>
        <p:spPr>
          <a:xfrm>
            <a:off x="838200" y="545910"/>
            <a:ext cx="10515600" cy="5631053"/>
          </a:xfrm>
        </p:spPr>
        <p:txBody>
          <a:bodyPr>
            <a:normAutofit/>
          </a:bodyPr>
          <a:lstStyle/>
          <a:p>
            <a:r>
              <a:rPr lang="tr-TR" sz="2000" b="1" dirty="0"/>
              <a:t>Uzun Vadeli Planın Olmalı: </a:t>
            </a:r>
            <a:r>
              <a:rPr lang="tr-TR" sz="2000" dirty="0"/>
              <a:t>Bir öğretim üyesi, aynı dersini uzun süre yürütmelidir. Ana dersine paralel kısıtlı sayıda derslerin verilmesi de yararlıdır. Ana derste ısrar sizi asla pişman etmez. </a:t>
            </a:r>
            <a:r>
              <a:rPr lang="tr-TR" sz="2000" dirty="0">
                <a:effectLst/>
                <a:ea typeface="Aptos" panose="020B0004020202020204" pitchFamily="34" charset="0"/>
                <a:cs typeface="Times New Roman" panose="02020603050405020304" pitchFamily="18" charset="0"/>
              </a:rPr>
              <a:t>Her tekrarında derslerin daha da iyi hale gelecek ve zihinsel enerjin giderek daha az harcanacak. Başarıya giden yolda istikrarın önemini unutma!</a:t>
            </a:r>
            <a:r>
              <a:rPr lang="tr-TR" sz="2000" dirty="0">
                <a:effectLst/>
              </a:rPr>
              <a:t> </a:t>
            </a:r>
          </a:p>
          <a:p>
            <a:r>
              <a:rPr lang="tr-TR" sz="2000" b="1" dirty="0"/>
              <a:t>Her zaman Öğrenci lehine çözüm üret</a:t>
            </a:r>
            <a:r>
              <a:rPr lang="tr-TR" sz="2000" dirty="0"/>
              <a:t>: </a:t>
            </a:r>
            <a:r>
              <a:rPr lang="tr-TR" sz="2000" dirty="0">
                <a:solidFill>
                  <a:srgbClr val="000000"/>
                </a:solidFill>
                <a:effectLst/>
                <a:ea typeface="Aptos" panose="020B0004020202020204" pitchFamily="34" charset="0"/>
                <a:cs typeface="Times New Roman" panose="02020603050405020304" pitchFamily="18" charset="0"/>
              </a:rPr>
              <a:t>Üniversite öğrencileri genellikle uyku düzenlerine dikkat etmez, egzersiz yapmayı ihmal eder ya da zamanlarını iyi planlayamazlar. İyi bir öğretim üyesi, öğrencilerinin  zihinsel sağlık alışkanlıklarını düzeltecek tavsiyelerde bulunmalı, zihinsel sağlık sorunlarının çözümüne  katkı sağlamalıdır.</a:t>
            </a:r>
          </a:p>
          <a:p>
            <a:r>
              <a:rPr lang="tr-TR" sz="2000" b="1" dirty="0">
                <a:solidFill>
                  <a:srgbClr val="000000"/>
                </a:solidFill>
                <a:ea typeface="Aptos" panose="020B0004020202020204" pitchFamily="34" charset="0"/>
                <a:cs typeface="Times New Roman" panose="02020603050405020304" pitchFamily="18" charset="0"/>
              </a:rPr>
              <a:t>Dayanıklılığı Teşvik Et : </a:t>
            </a:r>
            <a:r>
              <a:rPr lang="tr-TR" sz="2000" dirty="0">
                <a:solidFill>
                  <a:srgbClr val="000000"/>
                </a:solidFill>
                <a:ea typeface="Aptos" panose="020B0004020202020204" pitchFamily="34" charset="0"/>
                <a:cs typeface="Times New Roman" panose="02020603050405020304" pitchFamily="18" charset="0"/>
              </a:rPr>
              <a:t>Özellikle ülkemizde kısıtlı imkanlar ile eğitime başlayan gençlerimizin çok fazla sonunu bulunmaktadır. Bunlar hala ‘ TeenAge- yani ergenlik veya delikanlılık  ‘ döneminde yaşarlar. </a:t>
            </a:r>
            <a:r>
              <a:rPr lang="tr-TR" sz="2000" dirty="0">
                <a:solidFill>
                  <a:srgbClr val="000000"/>
                </a:solidFill>
                <a:effectLst/>
                <a:ea typeface="Aptos" panose="020B0004020202020204" pitchFamily="34" charset="0"/>
                <a:cs typeface="Times New Roman" panose="02020603050405020304" pitchFamily="18" charset="0"/>
              </a:rPr>
              <a:t>Bir öğretim üyesi önce öğrencisini düşünmeli,  her zaman onlara zorlukların üstesinden gelmeleri için gereken gücü kazandıracak çözümleri </a:t>
            </a:r>
            <a:r>
              <a:rPr lang="tr-TR" sz="2000" dirty="0">
                <a:solidFill>
                  <a:srgbClr val="000000"/>
                </a:solidFill>
                <a:ea typeface="Aptos" panose="020B0004020202020204" pitchFamily="34" charset="0"/>
                <a:cs typeface="Times New Roman" panose="02020603050405020304" pitchFamily="18" charset="0"/>
              </a:rPr>
              <a:t>önermelidir.</a:t>
            </a:r>
            <a:r>
              <a:rPr lang="tr-TR" sz="2000" dirty="0">
                <a:solidFill>
                  <a:srgbClr val="000000"/>
                </a:solidFill>
                <a:effectLst/>
                <a:ea typeface="Aptos" panose="020B0004020202020204" pitchFamily="34" charset="0"/>
                <a:cs typeface="Times New Roman" panose="02020603050405020304" pitchFamily="18" charset="0"/>
              </a:rPr>
              <a:t>  </a:t>
            </a:r>
          </a:p>
          <a:p>
            <a:r>
              <a:rPr lang="tr-TR" sz="2000" b="1" dirty="0">
                <a:solidFill>
                  <a:srgbClr val="000000"/>
                </a:solidFill>
                <a:ea typeface="Aptos" panose="020B0004020202020204" pitchFamily="34" charset="0"/>
                <a:cs typeface="Times New Roman" panose="02020603050405020304" pitchFamily="18" charset="0"/>
              </a:rPr>
              <a:t>Tertipli ve Dürüst Ol: </a:t>
            </a:r>
            <a:r>
              <a:rPr lang="tr-TR" sz="2000" dirty="0">
                <a:solidFill>
                  <a:srgbClr val="000000"/>
                </a:solidFill>
                <a:ea typeface="Aptos" panose="020B0004020202020204" pitchFamily="34" charset="0"/>
                <a:cs typeface="Times New Roman" panose="02020603050405020304" pitchFamily="18" charset="0"/>
              </a:rPr>
              <a:t>Öğretim üyesi iki yanı kesen kılıç gibi bir yandan öğrencisini çekerken,diğer yandan da  meslektaşları tarafından çekilir.  Tertipli ve dürüst olanlar ufuk hattında yükselen dağlar gibi olup, dikkatleri çeken kişilerdir. </a:t>
            </a:r>
          </a:p>
          <a:p>
            <a:r>
              <a:rPr lang="tr-TR" sz="2000" b="1" dirty="0">
                <a:solidFill>
                  <a:srgbClr val="000000"/>
                </a:solidFill>
                <a:cs typeface="Times New Roman" panose="02020603050405020304" pitchFamily="18" charset="0"/>
              </a:rPr>
              <a:t>İyi bir öğretim üyesi mimara benzer: </a:t>
            </a:r>
            <a:r>
              <a:rPr lang="tr-TR" sz="2000" dirty="0">
                <a:solidFill>
                  <a:srgbClr val="000000"/>
                </a:solidFill>
                <a:cs typeface="Times New Roman" panose="02020603050405020304" pitchFamily="18" charset="0"/>
              </a:rPr>
              <a:t>Öğrenciyi dersine bağlı tutacak espriler gerekli olsa da </a:t>
            </a:r>
            <a:r>
              <a:rPr lang="tr-TR"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mezun olduktan sonra seni, dersinin mimarı olarak hatırlayacaklardır.  Dersini öyle tasarla ki, dinleyenlerde izi kalsın</a:t>
            </a:r>
            <a:endParaRPr lang="tr-TR" sz="2000" dirty="0"/>
          </a:p>
        </p:txBody>
      </p:sp>
    </p:spTree>
    <p:extLst>
      <p:ext uri="{BB962C8B-B14F-4D97-AF65-F5344CB8AC3E}">
        <p14:creationId xmlns:p14="http://schemas.microsoft.com/office/powerpoint/2010/main" val="202390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0ED7E0-5A4D-0BB5-C604-BDF3329F76C6}"/>
              </a:ext>
            </a:extLst>
          </p:cNvPr>
          <p:cNvSpPr>
            <a:spLocks noGrp="1"/>
          </p:cNvSpPr>
          <p:nvPr>
            <p:ph idx="1"/>
          </p:nvPr>
        </p:nvSpPr>
        <p:spPr>
          <a:xfrm>
            <a:off x="838200" y="816429"/>
            <a:ext cx="10515600" cy="5360534"/>
          </a:xfrm>
        </p:spPr>
        <p:txBody>
          <a:bodyPr>
            <a:normAutofit fontScale="77500" lnSpcReduction="20000"/>
          </a:bodyPr>
          <a:lstStyle/>
          <a:p>
            <a:pPr marL="0" indent="0">
              <a:buNone/>
            </a:pPr>
            <a:r>
              <a:rPr lang="tr-TR" b="1" dirty="0"/>
              <a:t>Öğrencileri yönetme becerisi</a:t>
            </a:r>
          </a:p>
          <a:p>
            <a:r>
              <a:rPr lang="tr-TR" sz="2800" dirty="0">
                <a:effectLst/>
                <a:ea typeface="Aptos" panose="020B0004020202020204" pitchFamily="34" charset="0"/>
                <a:cs typeface="Times New Roman" panose="02020603050405020304" pitchFamily="18" charset="0"/>
              </a:rPr>
              <a:t>Öğrencilerime en büyük üniversite pişmanlıklarını sorduğumda, neredeyse aynı  yanıtları aldım:  "ilk dönemim.» derler.   Mezunlar sıklıkla, üniversite kariyerlerinin tamamını ilk dönemlerinde GPA'lerine verdikleri zararı telafi etmeye çalışarak geçirdiklerinden şikayet etmişlerdir. Bunun bir çok sebepleri vard</a:t>
            </a:r>
            <a:r>
              <a:rPr lang="tr-TR" dirty="0">
                <a:ea typeface="Aptos" panose="020B0004020202020204" pitchFamily="34" charset="0"/>
                <a:cs typeface="Times New Roman" panose="02020603050405020304" pitchFamily="18" charset="0"/>
              </a:rPr>
              <a:t>ır. </a:t>
            </a:r>
          </a:p>
          <a:p>
            <a:r>
              <a:rPr lang="tr-TR" sz="2800" kern="100" dirty="0">
                <a:effectLst/>
                <a:ea typeface="Aptos" panose="020B0004020202020204" pitchFamily="34" charset="0"/>
                <a:cs typeface="Times New Roman" panose="02020603050405020304" pitchFamily="18" charset="0"/>
              </a:rPr>
              <a:t>Ders yapısınd</a:t>
            </a:r>
            <a:r>
              <a:rPr lang="tr-TR" sz="2800" kern="100" dirty="0">
                <a:ea typeface="Aptos" panose="020B0004020202020204" pitchFamily="34" charset="0"/>
                <a:cs typeface="Times New Roman" panose="02020603050405020304" pitchFamily="18" charset="0"/>
              </a:rPr>
              <a:t>a </a:t>
            </a:r>
            <a:r>
              <a:rPr lang="tr-TR" sz="2800" kern="100" dirty="0">
                <a:effectLst/>
                <a:ea typeface="Aptos" panose="020B0004020202020204" pitchFamily="34" charset="0"/>
                <a:cs typeface="Times New Roman" panose="02020603050405020304" pitchFamily="18" charset="0"/>
              </a:rPr>
              <a:t>ve özgürlüklerde yaşanan ani değişim, öğrencileri eğitimsiz ve  hazırlıksız yakalamaktadır. Profesörler, lise öğretmenleri gibi öğrencilerini derse bağlamıyor, şımartmıyorlar ; tersine, çoğu öğrencileri derse katılmaya bile zorlamıyorlar. </a:t>
            </a:r>
          </a:p>
          <a:p>
            <a:r>
              <a:rPr lang="tr-TR" sz="2800" kern="100" dirty="0">
                <a:effectLst/>
                <a:ea typeface="Aptos" panose="020B0004020202020204" pitchFamily="34" charset="0"/>
                <a:cs typeface="Times New Roman" panose="02020603050405020304" pitchFamily="18" charset="0"/>
              </a:rPr>
              <a:t>Yurtlarda kalan öğrenciler için aileleri yeni ortamda gelişen kötü alışkanlıkların önüne geçmekte etkili olamıyorlar.</a:t>
            </a:r>
          </a:p>
          <a:p>
            <a:r>
              <a:rPr lang="tr-TR" sz="2800" kern="100" dirty="0">
                <a:effectLst/>
                <a:ea typeface="Aptos" panose="020B0004020202020204" pitchFamily="34" charset="0"/>
                <a:cs typeface="Times New Roman" panose="02020603050405020304" pitchFamily="18" charset="0"/>
              </a:rPr>
              <a:t>Büyük çoğunluğu disiplinsiz eğitimin kurbanı oluyor, sabah 8'deki dersleri uyuyarak geçirebiliyor, ödevlerini tamamlayamıyor, sınavlarına çalışmayı son güne bırakıyor, son gün de  çalışmayı başaramayıp düşük not alıyor. </a:t>
            </a:r>
          </a:p>
          <a:p>
            <a:r>
              <a:rPr lang="tr-TR" sz="2800" kern="100" dirty="0">
                <a:effectLst/>
                <a:ea typeface="Aptos" panose="020B0004020202020204" pitchFamily="34" charset="0"/>
                <a:cs typeface="Times New Roman" panose="02020603050405020304" pitchFamily="18" charset="0"/>
              </a:rPr>
              <a:t>Daha kötüsü aldığı nota üzüleceğine sırıtarak karşılık veriyor.  İlk dönemin sonunda notlarını görünce pişman olanlar kısmen disipline olur ve başarıya yolculuk yapar. Ne var ki yürüdüğü yolu göremeyenler tüm hayatlarını düşe kalka sürdürürler..</a:t>
            </a:r>
          </a:p>
          <a:p>
            <a:pPr marL="0" indent="0">
              <a:buNone/>
            </a:pPr>
            <a:r>
              <a:rPr lang="tr-TR" dirty="0">
                <a:ea typeface="Aptos" panose="020B0004020202020204" pitchFamily="34" charset="0"/>
                <a:cs typeface="Times New Roman" panose="02020603050405020304" pitchFamily="18" charset="0"/>
              </a:rPr>
              <a:t>İyi bir öğretim üyesi öğrencileri özellikle birinci sınıfta MENTÖR’lük yapmalı tehlikeleri resimleyip uyarılarda bulunmalıdır</a:t>
            </a:r>
          </a:p>
          <a:p>
            <a:endParaRPr lang="tr-TR" sz="28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5371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46F8F0-D973-A71C-0A3F-69E956379C31}"/>
              </a:ext>
            </a:extLst>
          </p:cNvPr>
          <p:cNvSpPr>
            <a:spLocks noGrp="1"/>
          </p:cNvSpPr>
          <p:nvPr>
            <p:ph idx="1"/>
          </p:nvPr>
        </p:nvSpPr>
        <p:spPr>
          <a:xfrm>
            <a:off x="838200" y="702129"/>
            <a:ext cx="10515600" cy="5474834"/>
          </a:xfrm>
        </p:spPr>
        <p:txBody>
          <a:bodyPr>
            <a:normAutofit fontScale="85000" lnSpcReduction="20000"/>
          </a:bodyPr>
          <a:lstStyle/>
          <a:p>
            <a:r>
              <a:rPr lang="tr-TR" b="1" dirty="0"/>
              <a:t>Öğretim Üyelerinden Öğrencilerine Öğütleri</a:t>
            </a:r>
            <a:r>
              <a:rPr lang="tr-TR" dirty="0"/>
              <a:t>;</a:t>
            </a:r>
          </a:p>
          <a:p>
            <a:pPr marL="0" indent="0" algn="just">
              <a:buNone/>
            </a:pPr>
            <a:r>
              <a:rPr lang="tr-TR" sz="2800" b="1" dirty="0" err="1">
                <a:solidFill>
                  <a:srgbClr val="000000"/>
                </a:solidFill>
                <a:effectLst/>
                <a:latin typeface="Calibri" panose="020F0502020204030204" pitchFamily="34" charset="0"/>
                <a:ea typeface="Times New Roman" panose="02020603050405020304" pitchFamily="18" charset="0"/>
              </a:rPr>
              <a:t>i.Sabır</a:t>
            </a:r>
            <a:r>
              <a:rPr lang="tr-TR" sz="2800" b="1" dirty="0">
                <a:solidFill>
                  <a:srgbClr val="000000"/>
                </a:solidFill>
                <a:effectLst/>
                <a:latin typeface="Calibri" panose="020F0502020204030204" pitchFamily="34" charset="0"/>
                <a:ea typeface="Times New Roman" panose="02020603050405020304" pitchFamily="18" charset="0"/>
              </a:rPr>
              <a:t> ve dayanıklılığı Öğretin  </a:t>
            </a:r>
            <a:r>
              <a:rPr lang="tr-TR" sz="2800" dirty="0">
                <a:solidFill>
                  <a:srgbClr val="000000"/>
                </a:solidFill>
                <a:effectLst/>
                <a:latin typeface="Calibri" panose="020F0502020204030204" pitchFamily="34" charset="0"/>
                <a:ea typeface="Times New Roman" panose="02020603050405020304" pitchFamily="18" charset="0"/>
              </a:rPr>
              <a:t>Dikkat süremizin giderek kısaldığı ve anında tatminin sıkça ödüllendirildiği bir dünyada sabır geliştirmek zor olabilir. Ancak akademik hedeflerinize ulaşmak istiyorsanız, sabırlı olmayı öğrenmek önemlidir.</a:t>
            </a:r>
            <a:endParaRPr lang="tr-TR" dirty="0"/>
          </a:p>
          <a:p>
            <a:pPr marL="0" indent="0">
              <a:buNone/>
            </a:pPr>
            <a:r>
              <a:rPr lang="tr-TR" sz="2800" b="1" dirty="0" err="1"/>
              <a:t>ii.Medya’dan</a:t>
            </a:r>
            <a:r>
              <a:rPr lang="tr-TR" sz="2800" b="1" dirty="0"/>
              <a:t> Uzak Dur: </a:t>
            </a:r>
            <a:r>
              <a:rPr lang="tr-TR" sz="2800" dirty="0"/>
              <a:t>İlk yıl ilk dönem; akıllı telefonlarınızı medya kanallarına kapatın. Eğitim amacı ile üniversitelere giren öğrencilerin ilk yıl için en büyük düşmanı MEDYA Kanallarıdır. Sabreden ödülünü alır. </a:t>
            </a:r>
          </a:p>
          <a:p>
            <a:pPr marL="0" indent="0">
              <a:buNone/>
            </a:pPr>
            <a:r>
              <a:rPr lang="tr-TR" sz="2800" b="1" dirty="0" err="1"/>
              <a:t>iii.Odana</a:t>
            </a:r>
            <a:r>
              <a:rPr lang="tr-TR" sz="2800" b="1" dirty="0"/>
              <a:t> Televizyon Koyma: </a:t>
            </a:r>
            <a:r>
              <a:rPr lang="tr-TR" sz="2800" dirty="0"/>
              <a:t>Televizyon, sizi öğrenim dışına atacak  en etkili zaman hırsızıdır. </a:t>
            </a:r>
          </a:p>
          <a:p>
            <a:pPr marL="0" indent="0">
              <a:buNone/>
            </a:pPr>
            <a:r>
              <a:rPr lang="tr-TR" sz="2800" b="1" dirty="0" err="1"/>
              <a:t>iv.Oyun</a:t>
            </a:r>
            <a:r>
              <a:rPr lang="tr-TR" sz="2800" b="1" dirty="0"/>
              <a:t> oynamayın</a:t>
            </a:r>
            <a:r>
              <a:rPr lang="tr-TR" sz="2800" dirty="0"/>
              <a:t>. Oyunlar da çok muhtaç olduğunuz zamanın en büyük hırsızlarındandır. Önünüzde dört-beş yıl var. Oynama zamanı da gelir.</a:t>
            </a:r>
          </a:p>
          <a:p>
            <a:pPr marL="0" indent="0">
              <a:buNone/>
            </a:pPr>
            <a:r>
              <a:rPr lang="tr-TR" sz="2800" b="1" dirty="0" err="1"/>
              <a:t>v.Sosyalleşmede</a:t>
            </a:r>
            <a:r>
              <a:rPr lang="tr-TR" sz="2800" b="1" dirty="0"/>
              <a:t> acele etmeyin</a:t>
            </a:r>
            <a:r>
              <a:rPr lang="tr-TR" sz="2800" dirty="0"/>
              <a:t>. İlk devrede yeni arkadaş</a:t>
            </a:r>
            <a:r>
              <a:rPr lang="tr-TR" dirty="0"/>
              <a:t>l</a:t>
            </a:r>
            <a:r>
              <a:rPr lang="tr-TR" sz="2800" dirty="0"/>
              <a:t>ar edinme gayretine girmeyin. Gözleyin ,  izleyin ve değerlendirin .  Karakterinize uygun, dostlar çabuk bulunmaz. </a:t>
            </a:r>
          </a:p>
          <a:p>
            <a:pPr marL="0" indent="0">
              <a:buNone/>
            </a:pPr>
            <a:r>
              <a:rPr lang="tr-TR" sz="2800" b="1" dirty="0" err="1"/>
              <a:t>vi.Spor</a:t>
            </a:r>
            <a:r>
              <a:rPr lang="tr-TR" sz="2800" b="1" dirty="0"/>
              <a:t> Yapın: </a:t>
            </a:r>
            <a:r>
              <a:rPr lang="tr-TR" sz="2800" dirty="0"/>
              <a:t>Spor ile oyunu ayırınız. Spor bedeni ve belleği  geliştiren en önemli enstrümanlardandır. Sağlam kafa sağlam vücutta bulunur demişlerdir. Zamanınızı tüketmeyen </a:t>
            </a:r>
            <a:r>
              <a:rPr lang="tr-TR" sz="2800" dirty="0" err="1"/>
              <a:t>Spor’dan</a:t>
            </a:r>
            <a:r>
              <a:rPr lang="tr-TR" sz="2800" dirty="0"/>
              <a:t> taviz vermeyin</a:t>
            </a:r>
            <a:endParaRPr lang="tr-TR" dirty="0"/>
          </a:p>
        </p:txBody>
      </p:sp>
    </p:spTree>
    <p:extLst>
      <p:ext uri="{BB962C8B-B14F-4D97-AF65-F5344CB8AC3E}">
        <p14:creationId xmlns:p14="http://schemas.microsoft.com/office/powerpoint/2010/main" val="158638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4219C7-EECA-7756-A128-6BBF4D9F9728}"/>
              </a:ext>
            </a:extLst>
          </p:cNvPr>
          <p:cNvSpPr>
            <a:spLocks noGrp="1"/>
          </p:cNvSpPr>
          <p:nvPr>
            <p:ph idx="1"/>
          </p:nvPr>
        </p:nvSpPr>
        <p:spPr>
          <a:xfrm>
            <a:off x="838200" y="669471"/>
            <a:ext cx="10515600" cy="5507492"/>
          </a:xfrm>
        </p:spPr>
        <p:txBody>
          <a:bodyPr>
            <a:noAutofit/>
          </a:bodyPr>
          <a:lstStyle/>
          <a:p>
            <a:pPr marL="0" indent="0" algn="just">
              <a:buNone/>
            </a:pPr>
            <a:r>
              <a:rPr lang="tr-TR" sz="2200" dirty="0">
                <a:effectLst/>
                <a:latin typeface="Calibri" panose="020F0502020204030204" pitchFamily="34" charset="0"/>
                <a:ea typeface="Times New Roman" panose="02020603050405020304" pitchFamily="18" charset="0"/>
              </a:rPr>
              <a:t>Dersleri dinlerken veya ders materyallerini okurken etkili notların alınmasını tavsiye edin:  Etkili not almak, ders materyalini anlamak ve ödevleri tamamlamak için oldukça önemlidir ve bunu yapmanın belirli bir stratejisi vardır. </a:t>
            </a:r>
          </a:p>
          <a:p>
            <a:pPr marL="0" indent="0" algn="just">
              <a:buNone/>
            </a:pPr>
            <a:r>
              <a:rPr lang="tr-TR" sz="2200" b="1" dirty="0">
                <a:latin typeface="Calibri" panose="020F0502020204030204" pitchFamily="34" charset="0"/>
              </a:rPr>
              <a:t>Not tutma becerisi:  </a:t>
            </a:r>
            <a:r>
              <a:rPr lang="tr-TR" sz="2200" dirty="0">
                <a:latin typeface="Calibri" panose="020F0502020204030204" pitchFamily="34" charset="0"/>
              </a:rPr>
              <a:t>Derslerin </a:t>
            </a:r>
            <a:r>
              <a:rPr lang="tr-TR" sz="2200" dirty="0">
                <a:effectLst/>
                <a:latin typeface="Calibri" panose="020F0502020204030204" pitchFamily="34" charset="0"/>
                <a:ea typeface="Times New Roman" panose="02020603050405020304" pitchFamily="18" charset="0"/>
              </a:rPr>
              <a:t>ana hususlarını  belirledikten sonra, bunları kendi kelimelerinizle yeniden yazın; bu, ana hususların daha anlaşılır ve akılda kalıcı olmasına yardımcı olur. Son olarak, her bir fikri bir veya iki cümleyle özetleyerek önemli noktaları vurgulayın. Bu yöntem, öğrenmeyi pekiştirir ve ders içeriklerini daha iyi anlamayı sağlar.</a:t>
            </a:r>
          </a:p>
          <a:p>
            <a:pPr marL="0" indent="0" algn="just">
              <a:buNone/>
            </a:pPr>
            <a:r>
              <a:rPr lang="tr-TR" sz="2200" b="1" dirty="0">
                <a:latin typeface="Calibri" panose="020F0502020204030204" pitchFamily="34" charset="0"/>
                <a:ea typeface="Times New Roman" panose="02020603050405020304" pitchFamily="18" charset="0"/>
              </a:rPr>
              <a:t>Zihin Haritaları Geliştirmelerine Yardımcı Olun: </a:t>
            </a:r>
            <a:r>
              <a:rPr lang="tr-TR" sz="2200" dirty="0">
                <a:effectLst/>
                <a:ea typeface="Times New Roman" panose="02020603050405020304" pitchFamily="18" charset="0"/>
              </a:rPr>
              <a:t>Zihin haritası, farklı fikirlerin ana kavramla nasıl ilişkili olduğunu gösteren bir diyagramdır. Özellikle görsel öğelerle öğrenen öğreniciler için ana kavramları düzenlemek ve özetlemek açısından son derece etkili bir yöntemdir. Sayfanızın ortasına merkezi kavramı yazın, ardından bu kavrama bağlı fikirleri ifade eden eğik çizgiler çizin. İlgili fikirlere daha fazla ayrıntı eklemek için dallar oluşturun. Haritalarınızı daha akılda kalıcı hale getirmek veya en önemli kavramları vurgulamak için farklı renkler, resimler ve çizgi uzunlukları ile kalınlıkları kullanabilirsiniz.</a:t>
            </a:r>
          </a:p>
          <a:p>
            <a:pPr marL="0" indent="0" algn="just">
              <a:buNone/>
            </a:pPr>
            <a:r>
              <a:rPr lang="tr-TR" sz="2200" b="1" dirty="0">
                <a:effectLst/>
                <a:ea typeface="Times New Roman" panose="02020603050405020304" pitchFamily="18" charset="0"/>
              </a:rPr>
              <a:t>Çalışma Konuları seanslarını bölünebilir: </a:t>
            </a:r>
            <a:r>
              <a:rPr lang="tr-TR" sz="2200" b="1" dirty="0">
                <a:ea typeface="Times New Roman" panose="02020603050405020304" pitchFamily="18" charset="0"/>
              </a:rPr>
              <a:t> </a:t>
            </a:r>
            <a:r>
              <a:rPr lang="tr-TR" sz="2200" dirty="0">
                <a:effectLst/>
                <a:ea typeface="Times New Roman" panose="02020603050405020304" pitchFamily="18" charset="0"/>
              </a:rPr>
              <a:t>Uzun çalışma seanslarından kaçınmak her zaman mümkün olmasa da, çalışma sürenizi daha kısa parçalara ayırmak size büyük fayda sağlar. Beyninizin öğrendiğiniz bilgileri işlemek ve depolamak için bu molalara ihtiyacı vardır.</a:t>
            </a:r>
            <a:endParaRPr lang="tr-TR" sz="2200" dirty="0"/>
          </a:p>
        </p:txBody>
      </p:sp>
    </p:spTree>
    <p:extLst>
      <p:ext uri="{BB962C8B-B14F-4D97-AF65-F5344CB8AC3E}">
        <p14:creationId xmlns:p14="http://schemas.microsoft.com/office/powerpoint/2010/main" val="3025958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EB3CC1-3658-F224-0FB8-B1DFAB6D36AE}"/>
              </a:ext>
            </a:extLst>
          </p:cNvPr>
          <p:cNvSpPr>
            <a:spLocks noGrp="1"/>
          </p:cNvSpPr>
          <p:nvPr>
            <p:ph idx="1"/>
          </p:nvPr>
        </p:nvSpPr>
        <p:spPr>
          <a:xfrm>
            <a:off x="838200" y="653143"/>
            <a:ext cx="10515600" cy="5523820"/>
          </a:xfrm>
        </p:spPr>
        <p:txBody>
          <a:bodyPr>
            <a:normAutofit/>
          </a:bodyPr>
          <a:lstStyle/>
          <a:p>
            <a:pPr algn="just"/>
            <a:r>
              <a:rPr lang="tr-TR" sz="2400" b="1" dirty="0"/>
              <a:t>Öğrencilerde Sabır ve dayanıklılık geliştirilmeli: </a:t>
            </a:r>
            <a:r>
              <a:rPr lang="tr-TR" sz="2400" dirty="0"/>
              <a:t>Üniversite eğitiminde başarılı olmak için </a:t>
            </a:r>
            <a:r>
              <a:rPr lang="tr-TR" sz="2400" dirty="0">
                <a:solidFill>
                  <a:srgbClr val="000000"/>
                </a:solidFill>
                <a:effectLst/>
                <a:latin typeface="Calibri" panose="020F0502020204030204" pitchFamily="34" charset="0"/>
                <a:ea typeface="Times New Roman" panose="02020603050405020304" pitchFamily="18" charset="0"/>
              </a:rPr>
              <a:t>sabırlı olmayı öğrenmek şarttır. Sabırsızlıkla başa çıkmak için yararlı olabilecek yöntemler arasında çevrenize karşı daha farkındalık göstermek, derin nefes alma veya meditasyon gibi tekniklerle dağınız zihinler  sakinleştirilebilir. Yatakta dinlenme, dağınıklılığı daha da hızlandırır. Asla tavsiye etmeyiniz.</a:t>
            </a:r>
          </a:p>
          <a:p>
            <a:pPr algn="just"/>
            <a:r>
              <a:rPr lang="tr-TR" sz="2400" b="1" dirty="0">
                <a:effectLst/>
                <a:latin typeface="Calibri" panose="020F0502020204030204" pitchFamily="34" charset="0"/>
                <a:ea typeface="Times New Roman" panose="02020603050405020304" pitchFamily="18" charset="0"/>
              </a:rPr>
              <a:t>Öğrenciler Fiziksel ve Zihinsel Sağlıklarına Önem Vermelidir.  </a:t>
            </a:r>
            <a:r>
              <a:rPr lang="tr-TR" sz="2400" b="1" dirty="0">
                <a:latin typeface="Times New Roman" panose="02020603050405020304" pitchFamily="18" charset="0"/>
                <a:ea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rPr>
              <a:t>Tükenmişlik yaşamak, öğrencileri hedeflerinden koparır. Özellikle zaman hırsızı olarak kabul edilen öğretim dışı alışkanlıkların bertaraf edilmesinde spor adeta bir ilaçtır. </a:t>
            </a:r>
            <a:endParaRPr lang="tr-TR" sz="2400" dirty="0">
              <a:effectLst/>
              <a:latin typeface="Times New Roman" panose="02020603050405020304" pitchFamily="18" charset="0"/>
              <a:ea typeface="Times New Roman" panose="02020603050405020304" pitchFamily="18" charset="0"/>
            </a:endParaRPr>
          </a:p>
          <a:p>
            <a:pPr algn="just"/>
            <a:r>
              <a:rPr lang="tr-TR" sz="2400" b="1" dirty="0">
                <a:effectLst/>
                <a:latin typeface="Calibri" panose="020F0502020204030204" pitchFamily="34" charset="0"/>
                <a:ea typeface="Times New Roman" panose="02020603050405020304" pitchFamily="18" charset="0"/>
              </a:rPr>
              <a:t>Öğrencilere Pozitif Düşünme yeteneği  </a:t>
            </a:r>
            <a:r>
              <a:rPr lang="tr-TR" sz="2400" b="1" dirty="0" err="1">
                <a:effectLst/>
                <a:latin typeface="Calibri" panose="020F0502020204030204" pitchFamily="34" charset="0"/>
                <a:ea typeface="Times New Roman" panose="02020603050405020304" pitchFamily="18" charset="0"/>
              </a:rPr>
              <a:t>KAzandırmalıyız</a:t>
            </a:r>
            <a:r>
              <a:rPr lang="tr-TR" sz="2400" dirty="0">
                <a:effectLst/>
                <a:latin typeface="Calibri" panose="020F0502020204030204" pitchFamily="34" charset="0"/>
                <a:ea typeface="Times New Roman" panose="02020603050405020304" pitchFamily="18" charset="0"/>
              </a:rPr>
              <a:t> </a:t>
            </a:r>
            <a:r>
              <a:rPr lang="tr-TR" sz="2400" dirty="0">
                <a:latin typeface="Times New Roman" panose="02020603050405020304" pitchFamily="18" charset="0"/>
                <a:ea typeface="Times New Roman" panose="02020603050405020304" pitchFamily="18" charset="0"/>
              </a:rPr>
              <a:t> : </a:t>
            </a:r>
            <a:r>
              <a:rPr lang="tr-TR" sz="2400" dirty="0">
                <a:effectLst/>
                <a:latin typeface="Calibri" panose="020F0502020204030204" pitchFamily="34" charset="0"/>
                <a:ea typeface="Times New Roman" panose="02020603050405020304" pitchFamily="18" charset="0"/>
              </a:rPr>
              <a:t>Hayata olumlu bir bakış açısıyla yaklaşan bireyler, stresi daha iyi yönetebilir, bağışıklık sistemleri güçlenir ve genel olarak daha sağlıklı ve mutlu olurlar. Bu yüzden, pozitif bir zihniyet geliştirmek öğrenme sürecinde son derece önemli bir unsurdur. Pozitif psikoloji, insanların yaşamlarının her alanında başarılı olmalarına yardımcı olan unsurları bilimsel bir bakış açısıyla inceleyen bir disiplindir</a:t>
            </a:r>
            <a:endParaRPr lang="tr-TR" sz="2400" dirty="0">
              <a:effectLst/>
              <a:latin typeface="Times New Roman" panose="02020603050405020304" pitchFamily="18" charset="0"/>
              <a:ea typeface="Times New Roman" panose="02020603050405020304" pitchFamily="18" charset="0"/>
            </a:endParaRPr>
          </a:p>
          <a:p>
            <a:endParaRPr lang="tr-TR" sz="2400" dirty="0"/>
          </a:p>
        </p:txBody>
      </p:sp>
    </p:spTree>
    <p:extLst>
      <p:ext uri="{BB962C8B-B14F-4D97-AF65-F5344CB8AC3E}">
        <p14:creationId xmlns:p14="http://schemas.microsoft.com/office/powerpoint/2010/main" val="357625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89A6247D-1B23-6471-613E-99BE3587E622}"/>
              </a:ext>
            </a:extLst>
          </p:cNvPr>
          <p:cNvSpPr>
            <a:spLocks noGrp="1"/>
          </p:cNvSpPr>
          <p:nvPr>
            <p:ph type="title"/>
          </p:nvPr>
        </p:nvSpPr>
        <p:spPr>
          <a:xfrm>
            <a:off x="838201" y="365125"/>
            <a:ext cx="4946374" cy="1325563"/>
          </a:xfrm>
        </p:spPr>
        <p:txBody>
          <a:bodyPr/>
          <a:lstStyle/>
          <a:p>
            <a:r>
              <a:rPr lang="tr-TR" dirty="0"/>
              <a:t>Yapay Zeka’ Kehanetleri</a:t>
            </a:r>
          </a:p>
        </p:txBody>
      </p:sp>
      <p:sp>
        <p:nvSpPr>
          <p:cNvPr id="3" name="İçerik Yer Tutucusu 2">
            <a:extLst>
              <a:ext uri="{FF2B5EF4-FFF2-40B4-BE49-F238E27FC236}">
                <a16:creationId xmlns:a16="http://schemas.microsoft.com/office/drawing/2014/main" id="{B022D426-2CBE-76B9-623E-C235170374E4}"/>
              </a:ext>
            </a:extLst>
          </p:cNvPr>
          <p:cNvSpPr>
            <a:spLocks noGrp="1"/>
          </p:cNvSpPr>
          <p:nvPr>
            <p:ph sz="half" idx="1"/>
          </p:nvPr>
        </p:nvSpPr>
        <p:spPr/>
        <p:txBody>
          <a:bodyPr>
            <a:normAutofit fontScale="92500" lnSpcReduction="20000"/>
          </a:bodyPr>
          <a:lstStyle/>
          <a:p>
            <a:pPr marL="0" indent="0">
              <a:buNone/>
            </a:pPr>
            <a:r>
              <a:rPr lang="tr-TR" b="0" i="0" u="none" strike="noStrike" dirty="0">
                <a:solidFill>
                  <a:srgbClr val="000000"/>
                </a:solidFill>
                <a:effectLst/>
                <a:latin typeface="-webkit-standard"/>
              </a:rPr>
              <a:t>Mit’ler</a:t>
            </a:r>
          </a:p>
          <a:p>
            <a:r>
              <a:rPr lang="tr-TR" b="0" i="0" u="none" strike="noStrike" dirty="0">
                <a:solidFill>
                  <a:srgbClr val="000000"/>
                </a:solidFill>
                <a:effectLst/>
                <a:latin typeface="-webkit-standard"/>
              </a:rPr>
              <a:t>Yapay zeka, zaten insandan  daha zeki ve daha hızlı hale geliyor.</a:t>
            </a:r>
          </a:p>
          <a:p>
            <a:r>
              <a:rPr lang="tr-TR" b="0" i="0" u="none" strike="noStrike" dirty="0">
                <a:solidFill>
                  <a:srgbClr val="000000"/>
                </a:solidFill>
                <a:effectLst/>
                <a:latin typeface="-webkit-standard"/>
              </a:rPr>
              <a:t>Yapay zeka, ilerleyen süreçte insan zekası   genel amaçlı bir zekaya dönüşecek</a:t>
            </a:r>
          </a:p>
          <a:p>
            <a:r>
              <a:rPr lang="tr-TR" b="0" i="0" u="none" strike="noStrike" dirty="0">
                <a:solidFill>
                  <a:srgbClr val="000000"/>
                </a:solidFill>
                <a:effectLst/>
                <a:latin typeface="-webkit-standard"/>
              </a:rPr>
              <a:t>İnsan zekasını silikon üzerinde oluşturabilir.</a:t>
            </a:r>
          </a:p>
          <a:p>
            <a:r>
              <a:rPr lang="tr-TR" b="0" i="0" u="none" strike="noStrike" dirty="0">
                <a:solidFill>
                  <a:srgbClr val="000000"/>
                </a:solidFill>
                <a:effectLst/>
                <a:latin typeface="-webkit-standard"/>
              </a:rPr>
              <a:t>Zeka, sınırsız bir şekilde genişletilebilecek</a:t>
            </a:r>
          </a:p>
          <a:p>
            <a:r>
              <a:rPr lang="tr-TR" b="0" i="0" u="none" strike="noStrike" dirty="0">
                <a:solidFill>
                  <a:srgbClr val="000000"/>
                </a:solidFill>
                <a:effectLst/>
                <a:latin typeface="-webkit-standard"/>
              </a:rPr>
              <a:t>Bir kez patlayan Süper Zeka'ya sahip olduğumuzda, çoğu sorunların çözümü elimizde olacak </a:t>
            </a:r>
            <a:endParaRPr lang="tr-TR" dirty="0"/>
          </a:p>
        </p:txBody>
      </p:sp>
      <p:sp>
        <p:nvSpPr>
          <p:cNvPr id="5" name="İçerik Yer Tutucusu 4">
            <a:extLst>
              <a:ext uri="{FF2B5EF4-FFF2-40B4-BE49-F238E27FC236}">
                <a16:creationId xmlns:a16="http://schemas.microsoft.com/office/drawing/2014/main" id="{4AA7823A-FCAA-3B4C-88BE-F62D85A881D1}"/>
              </a:ext>
            </a:extLst>
          </p:cNvPr>
          <p:cNvSpPr>
            <a:spLocks noGrp="1"/>
          </p:cNvSpPr>
          <p:nvPr>
            <p:ph sz="half" idx="2"/>
          </p:nvPr>
        </p:nvSpPr>
        <p:spPr>
          <a:xfrm>
            <a:off x="6172200" y="365125"/>
            <a:ext cx="5456583" cy="5811838"/>
          </a:xfrm>
        </p:spPr>
        <p:txBody>
          <a:bodyPr>
            <a:noAutofit/>
          </a:bodyPr>
          <a:lstStyle/>
          <a:p>
            <a:pPr marL="0" indent="0" algn="l">
              <a:buNone/>
            </a:pPr>
            <a:r>
              <a:rPr lang="tr-TR" sz="2400" b="0" i="0" u="none" strike="noStrike" dirty="0">
                <a:solidFill>
                  <a:srgbClr val="000000"/>
                </a:solidFill>
                <a:effectLst/>
                <a:latin typeface="-webkit-standard"/>
              </a:rPr>
              <a:t>Açıklama;</a:t>
            </a:r>
          </a:p>
          <a:p>
            <a:r>
              <a:rPr lang="tr-TR" sz="2400" b="0" i="0" u="none" strike="noStrike" dirty="0">
                <a:solidFill>
                  <a:srgbClr val="000000"/>
                </a:solidFill>
                <a:effectLst/>
                <a:latin typeface="-webkit-standard"/>
              </a:rPr>
              <a:t>Zeka tek boyutlu değildir, bu nedenle “insanlardan daha akıllı” olma kavramı anlamsızdır . </a:t>
            </a:r>
          </a:p>
          <a:p>
            <a:r>
              <a:rPr lang="tr-TR" sz="2400" b="0" i="0" u="none" strike="noStrike" dirty="0">
                <a:solidFill>
                  <a:srgbClr val="000000"/>
                </a:solidFill>
                <a:effectLst/>
                <a:latin typeface="-webkit-standard"/>
              </a:rPr>
              <a:t>İnsanlar genel amaçlı zihinlere sahip değildir ve yapay zeka da öyle olmayacaktır – bu sadece dilsel bir çarpıtmadır.</a:t>
            </a:r>
          </a:p>
          <a:p>
            <a:r>
              <a:rPr lang="tr-TR" sz="2400" b="0" i="0" u="none" strike="noStrike" dirty="0">
                <a:solidFill>
                  <a:srgbClr val="000000"/>
                </a:solidFill>
                <a:effectLst/>
                <a:latin typeface="-webkit-standard"/>
              </a:rPr>
              <a:t>İnsan düşüncesinin diğer ortamlarda taklit edilmesi maliyet ve enerji ile sınırlıdır.  .</a:t>
            </a:r>
          </a:p>
          <a:p>
            <a:r>
              <a:rPr lang="tr-TR" sz="2400" b="0" i="0" u="none" strike="noStrike" dirty="0">
                <a:solidFill>
                  <a:srgbClr val="000000"/>
                </a:solidFill>
                <a:effectLst/>
                <a:latin typeface="-webkit-standard"/>
              </a:rPr>
              <a:t>Zeka boyutları sonsuz değildir . Sınırsız genişleme imkansızdır. .</a:t>
            </a:r>
          </a:p>
          <a:p>
            <a:r>
              <a:rPr lang="tr-TR" sz="2400" dirty="0"/>
              <a:t>Hafızanın süper olması ile süper zeka ayrı hususlar. Zeka geleceği analiz etme ve </a:t>
            </a:r>
            <a:r>
              <a:rPr lang="tr-TR" sz="2400" b="0" i="0" u="none" strike="noStrike" dirty="0">
                <a:solidFill>
                  <a:srgbClr val="000000"/>
                </a:solidFill>
                <a:effectLst/>
                <a:latin typeface="-webkit-standard"/>
              </a:rPr>
              <a:t> ilerlemenin yalnızca bir faktörüdür</a:t>
            </a:r>
            <a:endParaRPr lang="tr-TR" sz="2400" b="0" i="0" u="none" strike="noStrike" dirty="0">
              <a:solidFill>
                <a:srgbClr val="000000"/>
              </a:solidFill>
              <a:effectLst/>
              <a:latin typeface="default"/>
            </a:endParaRPr>
          </a:p>
        </p:txBody>
      </p:sp>
    </p:spTree>
    <p:extLst>
      <p:ext uri="{BB962C8B-B14F-4D97-AF65-F5344CB8AC3E}">
        <p14:creationId xmlns:p14="http://schemas.microsoft.com/office/powerpoint/2010/main" val="22629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8D3CE28-B11D-D4CE-C6B7-B51074773FC9}"/>
              </a:ext>
            </a:extLst>
          </p:cNvPr>
          <p:cNvPicPr>
            <a:picLocks noChangeAspect="1"/>
          </p:cNvPicPr>
          <p:nvPr/>
        </p:nvPicPr>
        <p:blipFill>
          <a:blip r:embed="rId2"/>
          <a:stretch>
            <a:fillRect/>
          </a:stretch>
        </p:blipFill>
        <p:spPr>
          <a:xfrm>
            <a:off x="1305338" y="653498"/>
            <a:ext cx="9269895" cy="5829300"/>
          </a:xfrm>
          <a:prstGeom prst="rect">
            <a:avLst/>
          </a:prstGeom>
        </p:spPr>
      </p:pic>
    </p:spTree>
    <p:extLst>
      <p:ext uri="{BB962C8B-B14F-4D97-AF65-F5344CB8AC3E}">
        <p14:creationId xmlns:p14="http://schemas.microsoft.com/office/powerpoint/2010/main" val="404184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2F1041-E9DB-5A27-4564-7DDBEDFB0E7C}"/>
              </a:ext>
            </a:extLst>
          </p:cNvPr>
          <p:cNvSpPr>
            <a:spLocks noGrp="1"/>
          </p:cNvSpPr>
          <p:nvPr>
            <p:ph idx="1"/>
          </p:nvPr>
        </p:nvSpPr>
        <p:spPr>
          <a:xfrm>
            <a:off x="838200" y="438912"/>
            <a:ext cx="10678886" cy="3524807"/>
          </a:xfrm>
        </p:spPr>
        <p:txBody>
          <a:bodyPr>
            <a:normAutofit/>
          </a:bodyPr>
          <a:lstStyle/>
          <a:p>
            <a:r>
              <a:rPr lang="tr-TR" sz="1800" b="0" i="0" u="none" strike="noStrike" dirty="0">
                <a:solidFill>
                  <a:srgbClr val="000000"/>
                </a:solidFill>
                <a:effectLst/>
                <a:latin typeface="-webkit-standard"/>
              </a:rPr>
              <a:t>Kendine özgü öğrenme yöntemleri, eğitim programlarının kişiselleştirilmesi ve değer odaklı bir yaklaşım . eğitimin geleceğini yeniden belirleyecek temel dinamikler olacaktır.</a:t>
            </a:r>
            <a:endParaRPr lang="tr-TR" sz="1800" dirty="0">
              <a:latin typeface="Helvetica Now Display" pitchFamily="2" charset="0"/>
            </a:endParaRPr>
          </a:p>
          <a:p>
            <a:r>
              <a:rPr lang="tr-TR" sz="1800" kern="100" dirty="0">
                <a:latin typeface="Aptos" panose="020B0004020202020204" pitchFamily="34" charset="0"/>
                <a:ea typeface="Aptos" panose="020B0004020202020204" pitchFamily="34" charset="0"/>
                <a:cs typeface="Times New Roman" panose="02020603050405020304" pitchFamily="18" charset="0"/>
              </a:rPr>
              <a:t>Eğitim de teknoloji platformu ile evriliyor. Tek </a:t>
            </a:r>
            <a:r>
              <a:rPr lang="tr-TR" sz="1800" kern="100" dirty="0" err="1">
                <a:latin typeface="Aptos" panose="020B0004020202020204" pitchFamily="34" charset="0"/>
                <a:ea typeface="Aptos" panose="020B0004020202020204" pitchFamily="34" charset="0"/>
                <a:cs typeface="Times New Roman" panose="02020603050405020304" pitchFamily="18" charset="0"/>
              </a:rPr>
              <a:t>hocalı</a:t>
            </a:r>
            <a:r>
              <a:rPr lang="tr-TR" sz="1800" kern="100" dirty="0">
                <a:latin typeface="Aptos" panose="020B0004020202020204" pitchFamily="34" charset="0"/>
                <a:ea typeface="Aptos" panose="020B0004020202020204" pitchFamily="34" charset="0"/>
                <a:cs typeface="Times New Roman" panose="02020603050405020304" pitchFamily="18" charset="0"/>
              </a:rPr>
              <a:t> medrese eğitiminden kon odaklı çok </a:t>
            </a:r>
            <a:r>
              <a:rPr lang="tr-TR" sz="1800" kern="100" dirty="0" err="1">
                <a:latin typeface="Aptos" panose="020B0004020202020204" pitchFamily="34" charset="0"/>
                <a:ea typeface="Aptos" panose="020B0004020202020204" pitchFamily="34" charset="0"/>
                <a:cs typeface="Times New Roman" panose="02020603050405020304" pitchFamily="18" charset="0"/>
              </a:rPr>
              <a:t>hocalı</a:t>
            </a:r>
            <a:r>
              <a:rPr lang="tr-TR" sz="1800" kern="100" dirty="0">
                <a:latin typeface="Aptos" panose="020B0004020202020204" pitchFamily="34" charset="0"/>
                <a:ea typeface="Aptos" panose="020B0004020202020204" pitchFamily="34" charset="0"/>
                <a:cs typeface="Times New Roman" panose="02020603050405020304" pitchFamily="18" charset="0"/>
              </a:rPr>
              <a:t> üniversite medrese odaklı eğitime ve bu günkü eğitime beş yüz yıllık bir evrim geçirmiştir</a:t>
            </a:r>
          </a:p>
          <a:p>
            <a:r>
              <a:rPr lang="tr-TR" sz="1800" dirty="0">
                <a:effectLst/>
                <a:latin typeface="Aptos" panose="020B0004020202020204" pitchFamily="34" charset="0"/>
                <a:ea typeface="Aptos" panose="020B0004020202020204" pitchFamily="34" charset="0"/>
                <a:cs typeface="Times New Roman" panose="02020603050405020304" pitchFamily="18" charset="0"/>
              </a:rPr>
              <a:t>2050 yılında, </a:t>
            </a:r>
            <a:r>
              <a:rPr lang="tr-TR" sz="1800" dirty="0" err="1">
                <a:effectLst/>
                <a:latin typeface="Aptos" panose="020B0004020202020204" pitchFamily="34" charset="0"/>
                <a:ea typeface="Aptos" panose="020B0004020202020204" pitchFamily="34" charset="0"/>
                <a:cs typeface="Times New Roman" panose="02020603050405020304" pitchFamily="18" charset="0"/>
              </a:rPr>
              <a:t>IoT</a:t>
            </a:r>
            <a:r>
              <a:rPr lang="tr-TR" sz="1800" dirty="0">
                <a:effectLst/>
                <a:latin typeface="Aptos" panose="020B0004020202020204" pitchFamily="34" charset="0"/>
                <a:ea typeface="Aptos" panose="020B0004020202020204" pitchFamily="34" charset="0"/>
                <a:cs typeface="Times New Roman" panose="02020603050405020304" pitchFamily="18" charset="0"/>
              </a:rPr>
              <a:t> teknolojileriyle donatılmış, çeşitli işlevlere sahip akademik merkezler görebiliriz. Üniversiteler, finans, kamu hizmeti ve hukuk gibi sosyal meselelerin merkezi haline gelebilir.</a:t>
            </a:r>
            <a:r>
              <a:rPr lang="tr-TR" sz="1800" b="1" dirty="0">
                <a:solidFill>
                  <a:srgbClr val="FF0000"/>
                </a:solidFill>
                <a:effectLst/>
              </a:rPr>
              <a:t> </a:t>
            </a:r>
            <a:r>
              <a:rPr lang="tr-TR" sz="1800" b="1" dirty="0" err="1">
                <a:solidFill>
                  <a:srgbClr val="FF0000"/>
                </a:solidFill>
                <a:effectLst/>
              </a:rPr>
              <a:t>Universite</a:t>
            </a:r>
            <a:r>
              <a:rPr lang="tr-TR" sz="1800" b="1" dirty="0">
                <a:solidFill>
                  <a:srgbClr val="FF0000"/>
                </a:solidFill>
                <a:effectLst/>
              </a:rPr>
              <a:t> 5 Dönemi</a:t>
            </a:r>
            <a:endParaRPr lang="tr-TR" sz="1800" b="1" i="0" u="none" strike="noStrike" dirty="0">
              <a:solidFill>
                <a:srgbClr val="FF0000"/>
              </a:solidFill>
              <a:effectLst/>
              <a:latin typeface="Helvetica Now Display" pitchFamily="2" charset="0"/>
            </a:endParaRPr>
          </a:p>
          <a:p>
            <a:pPr>
              <a:lnSpc>
                <a:spcPct val="115000"/>
              </a:lnSpc>
              <a:spcAft>
                <a:spcPts val="800"/>
              </a:spcAft>
            </a:pPr>
            <a:r>
              <a:rPr lang="tr-TR" sz="1800" b="1"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Geleceği Görme: </a:t>
            </a:r>
            <a:r>
              <a:rPr lang="tr-TR" sz="1800" kern="100" dirty="0">
                <a:effectLst/>
                <a:latin typeface="Aptos" panose="020B0004020202020204" pitchFamily="34" charset="0"/>
                <a:ea typeface="Aptos" panose="020B0004020202020204" pitchFamily="34" charset="0"/>
                <a:cs typeface="Times New Roman" panose="02020603050405020304" pitchFamily="18" charset="0"/>
              </a:rPr>
              <a:t>Öğrenme, hala önünde bir öğretmenin olduğu sınıf ortamında gerçekleşiyor. Geleceğe uyum sağlayamayan bu yapılar, belki de ortadan kalkacak ve uzaktan öğrenmeye geçiş yapılacak. Beyin-bilgisayar arayüzleri sayesinde fiziksel eğitime ihtiyaç kalmayabilir. Yapay zeka ile uzaktan öğrenme kolaylaştıkça, daha fazla öğrenci derse katılacak ve öğrenim artacaktır</a:t>
            </a:r>
          </a:p>
        </p:txBody>
      </p:sp>
      <p:graphicFrame>
        <p:nvGraphicFramePr>
          <p:cNvPr id="4" name="Diyagram 3">
            <a:extLst>
              <a:ext uri="{FF2B5EF4-FFF2-40B4-BE49-F238E27FC236}">
                <a16:creationId xmlns:a16="http://schemas.microsoft.com/office/drawing/2014/main" id="{88596D86-6090-1F8C-B75B-2CA4AFFFF869}"/>
              </a:ext>
            </a:extLst>
          </p:cNvPr>
          <p:cNvGraphicFramePr/>
          <p:nvPr/>
        </p:nvGraphicFramePr>
        <p:xfrm>
          <a:off x="2113643" y="3963719"/>
          <a:ext cx="8128000" cy="2455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40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DE954B-7109-AA2C-AC71-6C0B36585227}"/>
              </a:ext>
            </a:extLst>
          </p:cNvPr>
          <p:cNvSpPr>
            <a:spLocks noGrp="1"/>
          </p:cNvSpPr>
          <p:nvPr>
            <p:ph idx="1"/>
          </p:nvPr>
        </p:nvSpPr>
        <p:spPr>
          <a:xfrm>
            <a:off x="838200" y="621792"/>
            <a:ext cx="6873240" cy="5555171"/>
          </a:xfrm>
        </p:spPr>
        <p:txBody>
          <a:bodyPr>
            <a:normAutofit fontScale="85000" lnSpcReduction="20000"/>
          </a:bodyPr>
          <a:lstStyle/>
          <a:p>
            <a:r>
              <a:rPr lang="tr-TR" sz="2400" kern="100" dirty="0">
                <a:effectLst/>
                <a:latin typeface="Aptos" panose="020B0004020202020204" pitchFamily="34" charset="0"/>
                <a:ea typeface="Aptos" panose="020B0004020202020204" pitchFamily="34" charset="0"/>
                <a:cs typeface="Times New Roman" panose="02020603050405020304" pitchFamily="18" charset="0"/>
              </a:rPr>
              <a:t>2050 yılında (ya da daha önce), öğrenciler bilgileri doğrudan öğretim görevlilerinin beyinlerinden indirebilecekler. Bilgiyi, düşünceleri veya paylaşmak istediğiniz fikirleri, bunları paylaşmak istediğiniz kişilere  anında paylaşabileceğimiz yeni bir bilgi paylaşım çağına adım atabiliriz.</a:t>
            </a:r>
          </a:p>
          <a:p>
            <a:r>
              <a:rPr lang="tr-TR" sz="2400" kern="100" dirty="0">
                <a:effectLst/>
                <a:latin typeface="Aptos" panose="020B0004020202020204" pitchFamily="34" charset="0"/>
                <a:ea typeface="Aptos" panose="020B0004020202020204" pitchFamily="34" charset="0"/>
                <a:cs typeface="Times New Roman" panose="02020603050405020304" pitchFamily="18" charset="0"/>
              </a:rPr>
              <a:t> Gelecek bilimci Andrew </a:t>
            </a: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Vorster</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 beyin-bilgisayar arayüzlerinin öğrenme şeklimizde ve geleneksel öğretim yöntemleriyle etkileşimimizde önemli bir rol oynayacağını söyler.</a:t>
            </a:r>
          </a:p>
          <a:p>
            <a:r>
              <a:rPr lang="tr-TR" sz="2400" kern="100" dirty="0">
                <a:effectLst/>
                <a:latin typeface="Aptos" panose="020B0004020202020204" pitchFamily="34" charset="0"/>
                <a:ea typeface="Aptos" panose="020B0004020202020204" pitchFamily="34" charset="0"/>
                <a:cs typeface="Times New Roman" panose="02020603050405020304" pitchFamily="18" charset="0"/>
              </a:rPr>
              <a:t>Eğitim ortamlarında teknolojinin kullanımı geleceğe dair bir hayal değil; şu anda gerçekleşiyor ve öğrenme şeklimizi devrim niteliğinde değiştirmeye başladı bile..</a:t>
            </a:r>
          </a:p>
          <a:p>
            <a:r>
              <a:rPr lang="tr-TR" sz="2400" kern="100" dirty="0">
                <a:effectLst/>
                <a:latin typeface="Aptos" panose="020B0004020202020204" pitchFamily="34" charset="0"/>
                <a:ea typeface="Aptos" panose="020B0004020202020204" pitchFamily="34" charset="0"/>
                <a:cs typeface="Times New Roman" panose="02020603050405020304" pitchFamily="18" charset="0"/>
              </a:rPr>
              <a:t>Andrew </a:t>
            </a: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Vorster</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 online uzaktan öğrenmenin gücünü kendi deneyimlediği bir vaka çalışmasıyla göstermiştir. : “Dört dili akıcı bir şekilde konuşabilen ve 16 yaşındaki birinin yetkinlik seviyesine sahip olduğu değerlendirilen sekiz yaşındaki bir çocuğu mülakat yaptım. Tüm öğrenimi kendiliğinden, online olarak, bir iPad aracılığıyla gerçekleşti.” Bu, teknolojinin eğitim geleceğini nasıl dönüştüreceğinin önemli bir örneğidir. </a:t>
            </a:r>
          </a:p>
          <a:p>
            <a:pPr marL="0" indent="0">
              <a:buNone/>
            </a:pPr>
            <a:endParaRPr lang="tr-TR" dirty="0"/>
          </a:p>
        </p:txBody>
      </p:sp>
      <p:pic>
        <p:nvPicPr>
          <p:cNvPr id="2" name="Resim 1">
            <a:extLst>
              <a:ext uri="{FF2B5EF4-FFF2-40B4-BE49-F238E27FC236}">
                <a16:creationId xmlns:a16="http://schemas.microsoft.com/office/drawing/2014/main" id="{1FC43EA3-7D63-0866-7519-B531AE02654C}"/>
              </a:ext>
            </a:extLst>
          </p:cNvPr>
          <p:cNvPicPr>
            <a:picLocks noChangeAspect="1"/>
          </p:cNvPicPr>
          <p:nvPr/>
        </p:nvPicPr>
        <p:blipFill>
          <a:blip r:embed="rId2"/>
          <a:stretch>
            <a:fillRect/>
          </a:stretch>
        </p:blipFill>
        <p:spPr>
          <a:xfrm>
            <a:off x="7857490" y="1243330"/>
            <a:ext cx="3975100" cy="3975100"/>
          </a:xfrm>
          <a:prstGeom prst="rect">
            <a:avLst/>
          </a:prstGeom>
        </p:spPr>
      </p:pic>
    </p:spTree>
    <p:extLst>
      <p:ext uri="{BB962C8B-B14F-4D97-AF65-F5344CB8AC3E}">
        <p14:creationId xmlns:p14="http://schemas.microsoft.com/office/powerpoint/2010/main" val="182679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7B0386-7316-5F6D-5E85-C5DB3484D716}"/>
              </a:ext>
            </a:extLst>
          </p:cNvPr>
          <p:cNvSpPr>
            <a:spLocks noGrp="1"/>
          </p:cNvSpPr>
          <p:nvPr>
            <p:ph idx="1"/>
          </p:nvPr>
        </p:nvSpPr>
        <p:spPr>
          <a:xfrm>
            <a:off x="838200" y="749808"/>
            <a:ext cx="6537960" cy="5427155"/>
          </a:xfrm>
        </p:spPr>
        <p:txBody>
          <a:bodyPr>
            <a:normAutofit fontScale="77500" lnSpcReduction="20000"/>
          </a:bodyPr>
          <a:lstStyle/>
          <a:p>
            <a:pPr>
              <a:lnSpc>
                <a:spcPct val="115000"/>
              </a:lnSpc>
              <a:spcAft>
                <a:spcPts val="800"/>
              </a:spcAft>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Üniversiteler ve okullar, eğitim kurumları biyometrik teknolojiyi kullanmaya başladıkça çok farklı bir görünüm alacaktır. Bu gün ; Duygu tespiti, kalp atış hızı ve cilt sıcaklığı gibi şeyleri algılamak oldukça kolay.   Halen </a:t>
            </a: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asya</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-pasifikte denene bu teknolojiler adım adım batı dünyasına geçiyor. Batı dünyasına geçtiğinde , kişiselleştirilmiş öğrenme girişimlerini ve belki de daha müdahaleci öğrenme yaklaşımlarına şahit olacağımız günler yakındır. </a:t>
            </a:r>
          </a:p>
          <a:p>
            <a:pPr>
              <a:lnSpc>
                <a:spcPct val="115000"/>
              </a:lnSpc>
              <a:spcAft>
                <a:spcPts val="800"/>
              </a:spcAft>
            </a:pP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Nell</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 Watson, Bu, bir mahremiyet ihlali ve insanların ‘ insan onurunu ‘ zedeliyor diyor. Sadece giyilebilir teknolojiler değil, aynı zamanda kalp atış hızınızı, ruh halinizi ve </a:t>
            </a:r>
            <a:r>
              <a:rPr lang="tr-TR" sz="2400" kern="100" dirty="0" err="1">
                <a:effectLst/>
                <a:latin typeface="Aptos" panose="020B0004020202020204" pitchFamily="34" charset="0"/>
                <a:ea typeface="Aptos" panose="020B0004020202020204" pitchFamily="34" charset="0"/>
                <a:cs typeface="Times New Roman" panose="02020603050405020304" pitchFamily="18" charset="0"/>
              </a:rPr>
              <a:t>hormonal</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 profilinizi tespit edebilen kameralarla donatılmış teknolojiler ardarda bilim dünyasından Pazar platformlarına </a:t>
            </a:r>
            <a:r>
              <a:rPr lang="tr-TR" sz="2400" kern="100" dirty="0">
                <a:latin typeface="Aptos" panose="020B0004020202020204" pitchFamily="34" charset="0"/>
                <a:ea typeface="Aptos" panose="020B0004020202020204" pitchFamily="34" charset="0"/>
                <a:cs typeface="Times New Roman" panose="02020603050405020304" pitchFamily="18" charset="0"/>
              </a:rPr>
              <a:t> yağmur gibi yağıyor. </a:t>
            </a:r>
            <a:r>
              <a:rPr lang="tr-TR" sz="2400" kern="100" dirty="0">
                <a:effectLst/>
                <a:latin typeface="Aptos" panose="020B0004020202020204" pitchFamily="34" charset="0"/>
                <a:ea typeface="Aptos" panose="020B0004020202020204" pitchFamily="34" charset="0"/>
                <a:cs typeface="Times New Roman" panose="02020603050405020304" pitchFamily="18" charset="0"/>
              </a:rPr>
              <a:t>Eğer bu teknolojiler daha da yaygın hale gelirse, öğrencileri kontrol etme ve manipüle etme aracı olarak da kullanılabilecektir. </a:t>
            </a:r>
          </a:p>
          <a:p>
            <a:pPr marL="0" indent="0">
              <a:buNone/>
            </a:pPr>
            <a:endParaRPr lang="tr-TR" dirty="0"/>
          </a:p>
        </p:txBody>
      </p:sp>
      <p:pic>
        <p:nvPicPr>
          <p:cNvPr id="4" name="Resim 3">
            <a:extLst>
              <a:ext uri="{FF2B5EF4-FFF2-40B4-BE49-F238E27FC236}">
                <a16:creationId xmlns:a16="http://schemas.microsoft.com/office/drawing/2014/main" id="{F44C228A-9C32-F201-D303-3C0CACBD53AD}"/>
              </a:ext>
            </a:extLst>
          </p:cNvPr>
          <p:cNvPicPr>
            <a:picLocks noChangeAspect="1"/>
          </p:cNvPicPr>
          <p:nvPr/>
        </p:nvPicPr>
        <p:blipFill>
          <a:blip r:embed="rId2"/>
          <a:stretch>
            <a:fillRect/>
          </a:stretch>
        </p:blipFill>
        <p:spPr>
          <a:xfrm>
            <a:off x="7376159" y="1109980"/>
            <a:ext cx="4335761" cy="4437380"/>
          </a:xfrm>
          <a:prstGeom prst="rect">
            <a:avLst/>
          </a:prstGeom>
        </p:spPr>
      </p:pic>
    </p:spTree>
    <p:extLst>
      <p:ext uri="{BB962C8B-B14F-4D97-AF65-F5344CB8AC3E}">
        <p14:creationId xmlns:p14="http://schemas.microsoft.com/office/powerpoint/2010/main" val="137260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8CDDE-7D36-6870-731A-368C399D3BEC}"/>
              </a:ext>
            </a:extLst>
          </p:cNvPr>
          <p:cNvSpPr>
            <a:spLocks noGrp="1"/>
          </p:cNvSpPr>
          <p:nvPr>
            <p:ph idx="1"/>
          </p:nvPr>
        </p:nvSpPr>
        <p:spPr>
          <a:xfrm>
            <a:off x="838200" y="603504"/>
            <a:ext cx="6858000" cy="5573459"/>
          </a:xfrm>
        </p:spPr>
        <p:txBody>
          <a:bodyPr>
            <a:noAutofit/>
          </a:bodyPr>
          <a:lstStyle/>
          <a:p>
            <a:pPr>
              <a:lnSpc>
                <a:spcPct val="115000"/>
              </a:lnSpc>
              <a:spcAft>
                <a:spcPts val="800"/>
              </a:spcAft>
            </a:pPr>
            <a:r>
              <a:rPr lang="tr-TR" sz="1900" kern="100" dirty="0">
                <a:effectLst/>
                <a:ea typeface="Aptos" panose="020B0004020202020204" pitchFamily="34" charset="0"/>
                <a:cs typeface="Times New Roman" panose="02020603050405020304" pitchFamily="18" charset="0"/>
              </a:rPr>
              <a:t>Nesnelerin İnterneti (</a:t>
            </a:r>
            <a:r>
              <a:rPr lang="tr-TR" sz="1900" kern="100" dirty="0" err="1">
                <a:effectLst/>
                <a:ea typeface="Aptos" panose="020B0004020202020204" pitchFamily="34" charset="0"/>
                <a:cs typeface="Times New Roman" panose="02020603050405020304" pitchFamily="18" charset="0"/>
              </a:rPr>
              <a:t>IoT</a:t>
            </a:r>
            <a:r>
              <a:rPr lang="tr-TR" sz="1900" kern="100" dirty="0">
                <a:effectLst/>
                <a:ea typeface="Aptos" panose="020B0004020202020204" pitchFamily="34" charset="0"/>
                <a:cs typeface="Times New Roman" panose="02020603050405020304" pitchFamily="18" charset="0"/>
              </a:rPr>
              <a:t>) geliştikçe, sınıfların daha fazla yapay zeka ile destekleneceği  ve daha fazla arayüze sahip olacağı bir dünya ile bütünleşeceğiz. Öğrencilerin kendi cihazlarını getirmelerine gerek kalmayacak; sınıflar doğrudan  etkileşimli hale gelecektir. </a:t>
            </a:r>
          </a:p>
          <a:p>
            <a:pPr>
              <a:lnSpc>
                <a:spcPct val="115000"/>
              </a:lnSpc>
              <a:spcAft>
                <a:spcPts val="800"/>
              </a:spcAft>
            </a:pPr>
            <a:r>
              <a:rPr lang="tr-TR" sz="1900" kern="100" dirty="0">
                <a:effectLst/>
                <a:ea typeface="Aptos" panose="020B0004020202020204" pitchFamily="34" charset="0"/>
                <a:cs typeface="Times New Roman" panose="02020603050405020304" pitchFamily="18" charset="0"/>
              </a:rPr>
              <a:t>Holografik teknolojilerin de sınıflara entegre edilmesi durumunda profesörlerin evlerinden sınıfa gelmeleri de mümkün olacak. </a:t>
            </a:r>
            <a:r>
              <a:rPr lang="tr-TR" sz="1900" kern="100" dirty="0">
                <a:ea typeface="Aptos" panose="020B0004020202020204" pitchFamily="34" charset="0"/>
                <a:cs typeface="Times New Roman" panose="02020603050405020304" pitchFamily="18" charset="0"/>
              </a:rPr>
              <a:t>Sınıflarda e</a:t>
            </a:r>
            <a:r>
              <a:rPr lang="tr-TR" sz="1900" kern="100" dirty="0">
                <a:effectLst/>
                <a:ea typeface="Aptos" panose="020B0004020202020204" pitchFamily="34" charset="0"/>
                <a:cs typeface="Times New Roman" panose="02020603050405020304" pitchFamily="18" charset="0"/>
              </a:rPr>
              <a:t>tkileşimli, holografik ekranlarımız olacak; bu da öğretmenlerin ve öğrencilerin öğrenme ve öğretme süreçlerini büyük ölçüde  kolaylaştıracaktır</a:t>
            </a:r>
          </a:p>
          <a:p>
            <a:pPr>
              <a:lnSpc>
                <a:spcPct val="115000"/>
              </a:lnSpc>
              <a:spcAft>
                <a:spcPts val="800"/>
              </a:spcAft>
            </a:pPr>
            <a:r>
              <a:rPr lang="tr-TR" sz="1900" dirty="0">
                <a:effectLst/>
                <a:ea typeface="Aptos" panose="020B0004020202020204" pitchFamily="34" charset="0"/>
                <a:cs typeface="Times New Roman" panose="02020603050405020304" pitchFamily="18" charset="0"/>
              </a:rPr>
              <a:t>500 yıllık sınıf odaklı eğitim sürecinin </a:t>
            </a:r>
            <a:r>
              <a:rPr lang="tr-TR" sz="1900" dirty="0">
                <a:ea typeface="Aptos" panose="020B0004020202020204" pitchFamily="34" charset="0"/>
                <a:cs typeface="Times New Roman" panose="02020603050405020304" pitchFamily="18" charset="0"/>
              </a:rPr>
              <a:t>teknoloji platformlarına uyumu çok yavaş seyrettiğinden bazı bilim adamları gelecekte de </a:t>
            </a:r>
            <a:r>
              <a:rPr lang="tr-TR" sz="1900" dirty="0">
                <a:effectLst/>
                <a:ea typeface="Aptos" panose="020B0004020202020204" pitchFamily="34" charset="0"/>
                <a:cs typeface="Times New Roman" panose="02020603050405020304" pitchFamily="18" charset="0"/>
              </a:rPr>
              <a:t>Öğretmen-öğrenci dinamiği aynı kalacak; çünkü bir öğretmen her zaman ders sırasında sunumunu yapacak demektedir. Bazıları da çok amaçlı hizmet veren etkileşimli alanların ortaya çıkacağını öngörüyor.</a:t>
            </a:r>
            <a:endParaRPr lang="tr-TR" sz="1900" dirty="0"/>
          </a:p>
        </p:txBody>
      </p:sp>
      <p:pic>
        <p:nvPicPr>
          <p:cNvPr id="4" name="Resim 3">
            <a:extLst>
              <a:ext uri="{FF2B5EF4-FFF2-40B4-BE49-F238E27FC236}">
                <a16:creationId xmlns:a16="http://schemas.microsoft.com/office/drawing/2014/main" id="{CF30FFEC-2FBA-994C-BC8C-C021A704317E}"/>
              </a:ext>
            </a:extLst>
          </p:cNvPr>
          <p:cNvPicPr>
            <a:picLocks noChangeAspect="1"/>
          </p:cNvPicPr>
          <p:nvPr/>
        </p:nvPicPr>
        <p:blipFill>
          <a:blip r:embed="rId2"/>
          <a:stretch>
            <a:fillRect/>
          </a:stretch>
        </p:blipFill>
        <p:spPr>
          <a:xfrm>
            <a:off x="7909560" y="1493520"/>
            <a:ext cx="3642360" cy="3642360"/>
          </a:xfrm>
          <a:prstGeom prst="rect">
            <a:avLst/>
          </a:prstGeom>
        </p:spPr>
      </p:pic>
    </p:spTree>
    <p:extLst>
      <p:ext uri="{BB962C8B-B14F-4D97-AF65-F5344CB8AC3E}">
        <p14:creationId xmlns:p14="http://schemas.microsoft.com/office/powerpoint/2010/main" val="27486085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4944</Words>
  <Application>Microsoft Macintosh PowerPoint</Application>
  <PresentationFormat>Geniş ekran</PresentationFormat>
  <Paragraphs>219</Paragraphs>
  <Slides>36</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36</vt:i4>
      </vt:variant>
    </vt:vector>
  </HeadingPairs>
  <TitlesOfParts>
    <vt:vector size="47" baseType="lpstr">
      <vt:lpstr>-webkit-standard</vt:lpstr>
      <vt:lpstr>Aptos</vt:lpstr>
      <vt:lpstr>Arial</vt:lpstr>
      <vt:lpstr>Calibri</vt:lpstr>
      <vt:lpstr>Calibri Light</vt:lpstr>
      <vt:lpstr>default</vt:lpstr>
      <vt:lpstr>Helvetica Now Display</vt:lpstr>
      <vt:lpstr>Lucida Handwriting</vt:lpstr>
      <vt:lpstr>Times New Roman</vt:lpstr>
      <vt:lpstr>Wingdings</vt:lpstr>
      <vt:lpstr>Office Teması</vt:lpstr>
      <vt:lpstr>Öğretim Üyelerimizle Deneyim Bölüşme</vt:lpstr>
      <vt:lpstr>PowerPoint Sunusu</vt:lpstr>
      <vt:lpstr>PowerPoint Sunusu</vt:lpstr>
      <vt:lpstr>Yapay Zeka’ Kehanetleri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Evrensel Akademik Yönetiminin İlkeleri</vt:lpstr>
      <vt:lpstr>PowerPoint Sunusu</vt:lpstr>
      <vt:lpstr>PowerPoint Sunusu</vt:lpstr>
      <vt:lpstr>PowerPoint Sunusu</vt:lpstr>
      <vt:lpstr>PowerPoint Sunusu</vt:lpstr>
      <vt:lpstr>PowerPoint Sunusu</vt:lpstr>
      <vt:lpstr>PowerPoint Sunusu</vt:lpstr>
      <vt:lpstr>PowerPoint Sunusu</vt:lpstr>
      <vt:lpstr>Yeni Başlayan Öğretim Üyelerimiz</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Metin Yerebakan</dc:creator>
  <cp:lastModifiedBy>Metin Yerebakan</cp:lastModifiedBy>
  <cp:revision>6</cp:revision>
  <cp:lastPrinted>2024-10-16T11:13:58Z</cp:lastPrinted>
  <dcterms:created xsi:type="dcterms:W3CDTF">2024-10-15T18:54:59Z</dcterms:created>
  <dcterms:modified xsi:type="dcterms:W3CDTF">2024-10-17T06:34:25Z</dcterms:modified>
</cp:coreProperties>
</file>